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9"/>
  </p:notesMasterIdLst>
  <p:handoutMasterIdLst>
    <p:handoutMasterId r:id="rId150"/>
  </p:handoutMasterIdLst>
  <p:sldIdLst>
    <p:sldId id="532" r:id="rId2"/>
    <p:sldId id="515" r:id="rId3"/>
    <p:sldId id="401" r:id="rId4"/>
    <p:sldId id="482" r:id="rId5"/>
    <p:sldId id="391" r:id="rId6"/>
    <p:sldId id="392" r:id="rId7"/>
    <p:sldId id="393" r:id="rId8"/>
    <p:sldId id="394" r:id="rId9"/>
    <p:sldId id="395" r:id="rId10"/>
    <p:sldId id="452" r:id="rId11"/>
    <p:sldId id="256" r:id="rId12"/>
    <p:sldId id="497" r:id="rId13"/>
    <p:sldId id="366" r:id="rId14"/>
    <p:sldId id="519" r:id="rId15"/>
    <p:sldId id="357" r:id="rId16"/>
    <p:sldId id="372" r:id="rId17"/>
    <p:sldId id="505" r:id="rId18"/>
    <p:sldId id="367" r:id="rId19"/>
    <p:sldId id="492" r:id="rId20"/>
    <p:sldId id="500" r:id="rId21"/>
    <p:sldId id="526" r:id="rId22"/>
    <p:sldId id="495" r:id="rId23"/>
    <p:sldId id="499" r:id="rId24"/>
    <p:sldId id="501" r:id="rId25"/>
    <p:sldId id="496" r:id="rId26"/>
    <p:sldId id="493" r:id="rId27"/>
    <p:sldId id="510" r:id="rId28"/>
    <p:sldId id="508" r:id="rId29"/>
    <p:sldId id="534" r:id="rId30"/>
    <p:sldId id="536" r:id="rId31"/>
    <p:sldId id="358" r:id="rId32"/>
    <p:sldId id="373" r:id="rId33"/>
    <p:sldId id="422" r:id="rId34"/>
    <p:sldId id="369" r:id="rId35"/>
    <p:sldId id="370" r:id="rId36"/>
    <p:sldId id="546" r:id="rId37"/>
    <p:sldId id="258" r:id="rId38"/>
    <p:sldId id="378" r:id="rId39"/>
    <p:sldId id="425" r:id="rId40"/>
    <p:sldId id="345" r:id="rId41"/>
    <p:sldId id="527" r:id="rId42"/>
    <p:sldId id="298" r:id="rId43"/>
    <p:sldId id="300" r:id="rId44"/>
    <p:sldId id="301" r:id="rId45"/>
    <p:sldId id="312" r:id="rId46"/>
    <p:sldId id="328" r:id="rId47"/>
    <p:sldId id="511" r:id="rId48"/>
    <p:sldId id="539" r:id="rId49"/>
    <p:sldId id="541" r:id="rId50"/>
    <p:sldId id="503" r:id="rId51"/>
    <p:sldId id="426" r:id="rId52"/>
    <p:sldId id="383" r:id="rId53"/>
    <p:sldId id="382" r:id="rId54"/>
    <p:sldId id="384" r:id="rId55"/>
    <p:sldId id="385" r:id="rId56"/>
    <p:sldId id="387" r:id="rId57"/>
    <p:sldId id="386" r:id="rId58"/>
    <p:sldId id="504" r:id="rId59"/>
    <p:sldId id="389" r:id="rId60"/>
    <p:sldId id="465" r:id="rId61"/>
    <p:sldId id="388" r:id="rId62"/>
    <p:sldId id="474" r:id="rId63"/>
    <p:sldId id="544" r:id="rId64"/>
    <p:sldId id="545" r:id="rId65"/>
    <p:sldId id="272" r:id="rId66"/>
    <p:sldId id="400" r:id="rId67"/>
    <p:sldId id="483" r:id="rId68"/>
    <p:sldId id="517" r:id="rId69"/>
    <p:sldId id="433" r:id="rId70"/>
    <p:sldId id="470" r:id="rId71"/>
    <p:sldId id="516" r:id="rId72"/>
    <p:sldId id="518" r:id="rId73"/>
    <p:sldId id="543" r:id="rId74"/>
    <p:sldId id="260" r:id="rId75"/>
    <p:sldId id="290" r:id="rId76"/>
    <p:sldId id="547" r:id="rId77"/>
    <p:sldId id="326" r:id="rId78"/>
    <p:sldId id="329" r:id="rId79"/>
    <p:sldId id="469" r:id="rId80"/>
    <p:sldId id="330" r:id="rId81"/>
    <p:sldId id="282" r:id="rId82"/>
    <p:sldId id="333" r:id="rId83"/>
    <p:sldId id="273" r:id="rId84"/>
    <p:sldId id="332" r:id="rId85"/>
    <p:sldId id="284" r:id="rId86"/>
    <p:sldId id="522" r:id="rId87"/>
    <p:sldId id="311" r:id="rId88"/>
    <p:sldId id="278" r:id="rId89"/>
    <p:sldId id="437" r:id="rId90"/>
    <p:sldId id="375" r:id="rId91"/>
    <p:sldId id="473" r:id="rId92"/>
    <p:sldId id="548" r:id="rId93"/>
    <p:sldId id="549" r:id="rId94"/>
    <p:sldId id="550" r:id="rId95"/>
    <p:sldId id="551" r:id="rId96"/>
    <p:sldId id="552" r:id="rId97"/>
    <p:sldId id="556" r:id="rId98"/>
    <p:sldId id="553" r:id="rId99"/>
    <p:sldId id="554" r:id="rId100"/>
    <p:sldId id="560" r:id="rId101"/>
    <p:sldId id="555" r:id="rId102"/>
    <p:sldId id="561" r:id="rId103"/>
    <p:sldId id="562" r:id="rId104"/>
    <p:sldId id="479" r:id="rId105"/>
    <p:sldId id="259" r:id="rId106"/>
    <p:sldId id="270" r:id="rId107"/>
    <p:sldId id="506" r:id="rId108"/>
    <p:sldId id="374" r:id="rId109"/>
    <p:sldId id="313" r:id="rId110"/>
    <p:sldId id="438" r:id="rId111"/>
    <p:sldId id="339" r:id="rId112"/>
    <p:sldId id="285" r:id="rId113"/>
    <p:sldId id="507" r:id="rId114"/>
    <p:sldId id="418" r:id="rId115"/>
    <p:sldId id="521" r:id="rId116"/>
    <p:sldId id="520" r:id="rId117"/>
    <p:sldId id="490" r:id="rId118"/>
    <p:sldId id="487" r:id="rId119"/>
    <p:sldId id="488" r:id="rId120"/>
    <p:sldId id="489" r:id="rId121"/>
    <p:sldId id="430" r:id="rId122"/>
    <p:sldId id="542" r:id="rId123"/>
    <p:sldId id="557" r:id="rId124"/>
    <p:sldId id="558" r:id="rId125"/>
    <p:sldId id="559" r:id="rId126"/>
    <p:sldId id="344" r:id="rId127"/>
    <p:sldId id="525" r:id="rId128"/>
    <p:sldId id="523" r:id="rId129"/>
    <p:sldId id="524" r:id="rId130"/>
    <p:sldId id="481" r:id="rId131"/>
    <p:sldId id="533" r:id="rId132"/>
    <p:sldId id="537" r:id="rId133"/>
    <p:sldId id="538" r:id="rId134"/>
    <p:sldId id="535" r:id="rId135"/>
    <p:sldId id="491" r:id="rId136"/>
    <p:sldId id="362" r:id="rId137"/>
    <p:sldId id="294" r:id="rId138"/>
    <p:sldId id="295" r:id="rId139"/>
    <p:sldId id="307" r:id="rId140"/>
    <p:sldId id="309" r:id="rId141"/>
    <p:sldId id="341" r:id="rId142"/>
    <p:sldId id="306" r:id="rId143"/>
    <p:sldId id="420" r:id="rId144"/>
    <p:sldId id="421" r:id="rId145"/>
    <p:sldId id="424" r:id="rId146"/>
    <p:sldId id="484" r:id="rId147"/>
    <p:sldId id="485" r:id="rId1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16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handoutMaster" Target="handoutMasters/handoutMaster1.xml"/><Relationship Id="rId151" Type="http://schemas.openxmlformats.org/officeDocument/2006/relationships/printerSettings" Target="printerSettings/printerSettings1.bin"/><Relationship Id="rId152" Type="http://schemas.openxmlformats.org/officeDocument/2006/relationships/presProps" Target="presProps.xml"/><Relationship Id="rId153" Type="http://schemas.openxmlformats.org/officeDocument/2006/relationships/viewProps" Target="viewProps.xml"/><Relationship Id="rId154" Type="http://schemas.openxmlformats.org/officeDocument/2006/relationships/theme" Target="theme/theme1.xml"/><Relationship Id="rId155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6D7C6-DFFA-304D-9AB9-5E851DDC2532}" type="datetimeFigureOut">
              <a:rPr lang="en-US" smtClean="0"/>
              <a:t>11/13/13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245FA-ED5B-294D-88C6-ADBAE4FB2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21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168593D0-C5DB-304E-8797-560E502F5DE8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E7C7ADD7-313B-D84A-A61D-4FD4BA0EC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39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0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0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2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CADC431-5850-F34F-95EB-95425300E8CC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041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C9AF683-58A2-1D46-B5F9-0174DD7DDDAD}" type="slidenum">
              <a:rPr lang="en-US" sz="1200"/>
              <a:pPr algn="r"/>
              <a:t>46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6758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FD5D16C-FAC5-A44C-BE09-64402CC83628}" type="slidenum">
              <a:rPr lang="en-US" sz="1200"/>
              <a:pPr algn="r"/>
              <a:t>52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96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E23E641-BDBC-9247-AAA1-BC539C825675}" type="slidenum">
              <a:rPr lang="en-US" sz="1200"/>
              <a:pPr algn="r"/>
              <a:t>53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7680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FD56AD5C-376F-FA40-BE38-4095A9831D4B}" type="slidenum">
              <a:rPr lang="en-US" sz="1200"/>
              <a:pPr algn="r"/>
              <a:t>57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12004C4-06DD-7D4D-AE9E-A549066BFC6F}" type="slidenum">
              <a:rPr lang="en-US" sz="1200"/>
              <a:pPr/>
              <a:t>65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2911D4C-87F3-2147-9BBD-5F27451C10AD}" type="slidenum">
              <a:rPr lang="en-US" sz="1200"/>
              <a:pPr/>
              <a:t>74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D9D2A002-0895-2C4B-83E6-47704BEE7C57}" type="slidenum">
              <a:rPr lang="en-US" sz="1200"/>
              <a:pPr algn="r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2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D6313C8-6161-1245-99CF-792737C36E79}" type="slidenum">
              <a:rPr lang="en-US" sz="1200"/>
              <a:pPr/>
              <a:t>75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933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37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342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547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752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D4F344A-4B94-CD46-A379-6C5404C03169}" type="slidenum">
              <a:rPr lang="en-US" sz="1200"/>
              <a:pPr/>
              <a:t>83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161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366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98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112AA2-8462-1F49-8545-47A33EA66305}" type="slidenum">
              <a:rPr lang="en-US" sz="1200"/>
              <a:pPr/>
              <a:t>87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8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96B51B-43AE-1B44-9CAE-B94A9748EA6D}" type="slidenum">
              <a:rPr lang="en-US" sz="1200"/>
              <a:pPr/>
              <a:t>105</a:t>
            </a:fld>
            <a:endParaRPr 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0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00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566F19F-8A4D-7C42-BFF0-229C148502A5}" type="slidenum">
              <a:rPr lang="en-US" sz="1200"/>
              <a:pPr/>
              <a:t>106</a:t>
            </a:fld>
            <a:endParaRPr 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6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36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088841A-2104-AB44-AC05-C47260BDB300}" type="slidenum">
              <a:rPr lang="en-US" sz="1200"/>
              <a:pPr/>
              <a:t>109</a:t>
            </a:fld>
            <a:endParaRPr 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4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FBB3784-3ACE-9A4C-82D5-81547200D0D3}" type="slidenum">
              <a:rPr lang="en-US" sz="1200"/>
              <a:pPr/>
              <a:t>112</a:t>
            </a:fld>
            <a:endParaRPr 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DDC364E-CFBE-5A43-863C-5D41E0BDF15D}" type="slidenum">
              <a:rPr lang="en-US" sz="1200"/>
              <a:pPr/>
              <a:t>118</a:t>
            </a:fld>
            <a:endParaRPr 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233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4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4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669984-229D-5A4A-B952-D14C3C7EBA30}" type="slidenum">
              <a:rPr lang="en-US" sz="1200"/>
              <a:pPr/>
              <a:t>137</a:t>
            </a:fld>
            <a:endParaRPr 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6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56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6F2C2AA-BA51-D742-867A-11A61DEB2087}" type="slidenum">
              <a:rPr lang="en-US" sz="1200"/>
              <a:pPr/>
              <a:t>138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0D82F2D-F047-4344-ACFC-138C1DD73041}" type="slidenum">
              <a:rPr lang="en-US" sz="1200"/>
              <a:pPr algn="r"/>
              <a:t>34</a:t>
            </a:fld>
            <a:endParaRPr 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0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0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EABA5C-9B81-B340-9AFF-59FE1C7512BD}" type="slidenum">
              <a:rPr lang="en-US" sz="1200"/>
              <a:pPr/>
              <a:t>139</a:t>
            </a:fld>
            <a:endParaRPr 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2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2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5D50AAC-9A35-014B-A51B-1B621A6B606A}" type="slidenum">
              <a:rPr lang="en-US" sz="1200"/>
              <a:pPr/>
              <a:t>140</a:t>
            </a:fld>
            <a:endParaRPr 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4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16486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386D9914-8BC7-9043-9145-BCE48CADD06C}" type="slidenum">
              <a:rPr lang="en-US" sz="1200"/>
              <a:pPr algn="r"/>
              <a:t>141</a:t>
            </a:fld>
            <a:endParaRPr lang="en-US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691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7D78C5-F2E5-7249-AE82-6CDF0667D2C8}" type="slidenum">
              <a:rPr lang="en-US" sz="1200"/>
              <a:pPr/>
              <a:t>146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49FE206-80BF-E645-BF15-BFCA6234225B}" type="slidenum">
              <a:rPr lang="en-US" sz="1200"/>
              <a:pPr/>
              <a:t>37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35EF137-7CD7-2F43-96DE-0E253CF41913}" type="slidenum">
              <a:rPr lang="en-US" sz="1200"/>
              <a:pPr/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58EBFD-DD9D-6149-8D07-8D66AFAF42FC}" type="slidenum">
              <a:rPr lang="en-US" sz="1200"/>
              <a:pPr/>
              <a:t>43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9088331-024A-7C47-9438-233DB781B73D}" type="slidenum">
              <a:rPr lang="en-US" sz="1200"/>
              <a:pPr/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DC038F-69E2-E44F-AB18-80BDB630A452}" type="slidenum">
              <a:rPr lang="en-US" sz="1200"/>
              <a:pPr/>
              <a:t>45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151 h 2182"/>
                <a:gd name="T4" fmla="*/ 6818 w 4897"/>
                <a:gd name="T5" fmla="*/ 1151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78370-CE4B-8B40-8811-812486FB2C55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8BC6-9ABE-BD45-AB59-4B053B597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1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52B18-7DEE-6746-B12F-900C753A9CC1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302-9B7D-5949-B39A-1CA7A511C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9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3F0D1-53BD-AA48-863C-8E7DC82191C4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EB61B-C22A-F74D-9D4D-EAE1399B0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8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D301-7DB7-5A47-82C4-528A5E21EC11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A4973-6787-2E4D-8F1D-74512E536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1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9E9B6-6D91-2147-9898-CB4959B4D765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478BC-79A1-C44E-BF34-B36C00D99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8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0AED-B7FB-FF47-B75F-BF308DE2B170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0EC7C-1DE3-3142-9EE0-712703B30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1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7710-A506-1948-BB2B-F2F35FF51989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F7CF1-1794-D045-A829-9C45E4B29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2075D-44DA-B944-ACE2-F95BA82487A5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F7423-5A21-4D41-90D6-DAA6DAA8D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1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1C182-C7C3-E149-A0DF-9532B40571A4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DAB-DC80-E04C-9178-868515F6D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48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DD150-EEE4-8045-82DD-135FB28A35CE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24817-222E-5440-8657-42F36401D2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5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9A32D-CB2D-E943-B333-5FE067DE268A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7C63C-DEF1-F249-9316-55A292CB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9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47 h 2182"/>
                <a:gd name="T4" fmla="*/ 6818 w 4897"/>
                <a:gd name="T5" fmla="*/ 24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27 h 2182"/>
                <a:gd name="T4" fmla="*/ 6818 w 4897"/>
                <a:gd name="T5" fmla="*/ 227 h 2182"/>
                <a:gd name="T6" fmla="*/ 6818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44D19947-0ECF-0240-99BC-70C87E9AC684}" type="datetime1">
              <a:rPr lang="en-US"/>
              <a:pPr>
                <a:defRPr/>
              </a:pPr>
              <a:t>11/13/13</a:t>
            </a:fld>
            <a:endParaRPr lang="en-US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7497E2EE-1748-C046-8F79-40E250565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4" Type="http://schemas.openxmlformats.org/officeDocument/2006/relationships/image" Target="../media/image79.jpeg"/><Relationship Id="rId5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chemistry.php" TargetMode="External"/><Relationship Id="rId3" Type="http://schemas.openxmlformats.org/officeDocument/2006/relationships/hyperlink" Target="http://www.yellowtang.org/animations/amino_acids.swf" TargetMode="Externa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slide" Target="slide10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7.jpe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ellowtang.org/chemistry.php" TargetMode="External"/><Relationship Id="rId3" Type="http://schemas.openxmlformats.org/officeDocument/2006/relationships/hyperlink" Target="http://www.yellowtang.org/animations/peptide_bonding.swf" TargetMode="Externa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1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08/hm203_03_q08fs.htm" TargetMode="External"/><Relationship Id="rId4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73.png"/><Relationship Id="rId6" Type="http://schemas.openxmlformats.org/officeDocument/2006/relationships/image" Target="../media/image29.jpe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4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97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jpe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2.jpeg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caleofuniverse.com/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www.yellowtang.org/chemistry.php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8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8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my.hrw.com/sh/hm2/0030724872/student/ch03/sec03/qc13/hm203_03_q13fs.htm" TargetMode="External"/><Relationship Id="rId4" Type="http://schemas.openxmlformats.org/officeDocument/2006/relationships/hyperlink" Target="http://my.hrw.com/sh/hm2/0030724872/student/ch03/sec03/qc14/hm203_03_q14fs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jpe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-28576"/>
            <a:ext cx="8305800" cy="6657975"/>
          </a:xfrm>
        </p:spPr>
        <p:txBody>
          <a:bodyPr/>
          <a:lstStyle/>
          <a:p>
            <a:r>
              <a:rPr lang="en-US" sz="1800" dirty="0"/>
              <a:t>10/17 ATB </a:t>
            </a:r>
            <a:r>
              <a:rPr lang="en-US" sz="1800" dirty="0">
                <a:sym typeface="Wingdings"/>
              </a:rPr>
              <a:t> What is the type of bond between carbon for C</a:t>
            </a:r>
            <a:r>
              <a:rPr lang="en-US" sz="1800" baseline="-25000" dirty="0">
                <a:sym typeface="Wingdings"/>
              </a:rPr>
              <a:t>2</a:t>
            </a:r>
            <a:r>
              <a:rPr lang="en-US" sz="1800" dirty="0">
                <a:sym typeface="Wingdings"/>
              </a:rPr>
              <a:t>H</a:t>
            </a:r>
            <a:r>
              <a:rPr lang="en-US" sz="1800" baseline="-25000" dirty="0">
                <a:sym typeface="Wingdings"/>
              </a:rPr>
              <a:t>2</a:t>
            </a:r>
            <a:r>
              <a:rPr lang="en-US" sz="1800" dirty="0" smtClean="0">
                <a:sym typeface="Wingdings"/>
              </a:rPr>
              <a:t>?</a:t>
            </a:r>
          </a:p>
          <a:p>
            <a:r>
              <a:rPr lang="en-US" sz="1800" dirty="0"/>
              <a:t>10/18 ATB </a:t>
            </a:r>
            <a:r>
              <a:rPr lang="en-US" sz="1800" dirty="0">
                <a:sym typeface="Wingdings"/>
              </a:rPr>
              <a:t> Draw </a:t>
            </a:r>
            <a:r>
              <a:rPr lang="en-US" sz="1800" dirty="0" smtClean="0">
                <a:sym typeface="Wingdings"/>
              </a:rPr>
              <a:t>C</a:t>
            </a:r>
            <a:r>
              <a:rPr lang="en-US" sz="1800" baseline="-25000" dirty="0" smtClean="0">
                <a:sym typeface="Wingdings"/>
              </a:rPr>
              <a:t>2</a:t>
            </a:r>
            <a:r>
              <a:rPr lang="en-US" sz="1800" dirty="0" smtClean="0">
                <a:sym typeface="Wingdings"/>
              </a:rPr>
              <a:t>H</a:t>
            </a:r>
            <a:r>
              <a:rPr lang="en-US" sz="1800" baseline="-25000" dirty="0" smtClean="0">
                <a:sym typeface="Wingdings"/>
              </a:rPr>
              <a:t>6</a:t>
            </a:r>
            <a:r>
              <a:rPr lang="en-US" sz="1800" dirty="0"/>
              <a:t>10/22 ATB </a:t>
            </a:r>
            <a:r>
              <a:rPr lang="en-US" sz="1800" dirty="0">
                <a:sym typeface="Wingdings"/>
              </a:rPr>
              <a:t> What do you think the function of carbohydrates are</a:t>
            </a:r>
            <a:r>
              <a:rPr lang="en-US" sz="1800" dirty="0" smtClean="0">
                <a:sym typeface="Wingdings"/>
              </a:rPr>
              <a:t>?</a:t>
            </a:r>
            <a:r>
              <a:rPr lang="en-US" sz="1800" dirty="0"/>
              <a:t> </a:t>
            </a:r>
            <a:endParaRPr lang="en-US" sz="1800" dirty="0" smtClean="0"/>
          </a:p>
          <a:p>
            <a:r>
              <a:rPr lang="en-US" sz="1800" dirty="0" smtClean="0"/>
              <a:t>10</a:t>
            </a:r>
            <a:r>
              <a:rPr lang="en-US" sz="1800" dirty="0"/>
              <a:t>/23 ATB </a:t>
            </a:r>
            <a:r>
              <a:rPr lang="en-US" sz="1800" dirty="0">
                <a:sym typeface="Wingdings"/>
              </a:rPr>
              <a:t> What is the function of carbohydrates?  What elements make them up</a:t>
            </a:r>
            <a:r>
              <a:rPr lang="en-US" sz="1800" dirty="0" smtClean="0">
                <a:sym typeface="Wingdings"/>
              </a:rPr>
              <a:t>?</a:t>
            </a:r>
          </a:p>
          <a:p>
            <a:r>
              <a:rPr lang="en-US" sz="1800" dirty="0"/>
              <a:t>10/24 ATB </a:t>
            </a:r>
            <a:r>
              <a:rPr lang="en-US" sz="1800" dirty="0">
                <a:sym typeface="Wingdings"/>
              </a:rPr>
              <a:t></a:t>
            </a:r>
            <a:r>
              <a:rPr lang="en-US" sz="1800" dirty="0"/>
              <a:t>What type of reaction is occurring below?  How do you know?</a:t>
            </a:r>
          </a:p>
          <a:p>
            <a:r>
              <a:rPr lang="en-US" sz="1800" dirty="0"/>
              <a:t>10/28 ATB </a:t>
            </a:r>
            <a:r>
              <a:rPr lang="en-US" sz="1800" dirty="0">
                <a:sym typeface="Wingdings"/>
              </a:rPr>
              <a:t> What is the function of lipids in your body?</a:t>
            </a:r>
          </a:p>
          <a:p>
            <a:r>
              <a:rPr lang="en-US" sz="1800" dirty="0"/>
              <a:t>10/29 ATB </a:t>
            </a:r>
            <a:r>
              <a:rPr lang="en-US" sz="1800" dirty="0">
                <a:sym typeface="Wingdings"/>
              </a:rPr>
              <a:t> What are phospholipids used to form in your body?</a:t>
            </a:r>
          </a:p>
          <a:p>
            <a:r>
              <a:rPr lang="en-US" sz="1800" dirty="0"/>
              <a:t>10/30 ATB </a:t>
            </a:r>
            <a:r>
              <a:rPr lang="en-US" sz="1800" dirty="0">
                <a:sym typeface="Wingdings"/>
              </a:rPr>
              <a:t> What is the function of proteins?</a:t>
            </a:r>
          </a:p>
          <a:p>
            <a:r>
              <a:rPr lang="en-US" sz="1800" dirty="0"/>
              <a:t>10/31 ATB </a:t>
            </a:r>
            <a:r>
              <a:rPr lang="en-US" sz="1800" dirty="0">
                <a:sym typeface="Wingdings"/>
              </a:rPr>
              <a:t> What is the monomer of:</a:t>
            </a:r>
          </a:p>
          <a:p>
            <a:pPr lvl="1"/>
            <a:r>
              <a:rPr lang="en-US" sz="1800" dirty="0">
                <a:sym typeface="Wingdings"/>
              </a:rPr>
              <a:t>Nucleic acids –</a:t>
            </a:r>
          </a:p>
          <a:p>
            <a:pPr lvl="1"/>
            <a:r>
              <a:rPr lang="en-US" sz="1800" dirty="0">
                <a:sym typeface="Wingdings"/>
              </a:rPr>
              <a:t>Carbohydrates – </a:t>
            </a:r>
          </a:p>
          <a:p>
            <a:pPr lvl="1"/>
            <a:r>
              <a:rPr lang="en-US" sz="1800" dirty="0">
                <a:sym typeface="Wingdings"/>
              </a:rPr>
              <a:t>Proteins – </a:t>
            </a: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781800" y="5410200"/>
            <a:ext cx="1981200" cy="1295400"/>
            <a:chOff x="336" y="816"/>
            <a:chExt cx="4416" cy="186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9278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6.  What is a nucleic acid used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As an energy source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information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store long term energy source (DNA)</a:t>
            </a: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dirty="0" smtClean="0"/>
              <a:t>To build muscle (RNA)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43"/>
            <a:ext cx="8385175" cy="669925"/>
          </a:xfrm>
        </p:spPr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765675" cy="59436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Function of DNA?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Store energy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Store genetic info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Transfer genetic info</a:t>
            </a:r>
          </a:p>
          <a:p>
            <a:pPr marL="400050" lvl="1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Which are nucleic acids?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DNA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RNA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Both A and 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609600"/>
            <a:ext cx="4648200" cy="62484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Which is a monosaccharide?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Amino acids</a:t>
            </a:r>
          </a:p>
          <a:p>
            <a:pPr marL="400050" lvl="1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What does “poly” mean?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One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Many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Sugars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  <a:endParaRPr lang="en-US" dirty="0" smtClean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endParaRPr lang="en-US" dirty="0">
              <a:effectLst/>
            </a:endParaRPr>
          </a:p>
          <a:p>
            <a:pPr marL="514350" indent="-514350">
              <a:buClrTx/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937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occurring below?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2400" y="3048000"/>
            <a:ext cx="8382000" cy="3810000"/>
            <a:chOff x="336" y="816"/>
            <a:chExt cx="4416" cy="1863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134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11/12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05000"/>
            <a:ext cx="8007350" cy="4953000"/>
          </a:xfrm>
        </p:spPr>
        <p:txBody>
          <a:bodyPr/>
          <a:lstStyle/>
          <a:p>
            <a:r>
              <a:rPr lang="en-US" dirty="0" smtClean="0"/>
              <a:t>11/12 ATB </a:t>
            </a:r>
            <a:r>
              <a:rPr lang="en-US" dirty="0" smtClean="0">
                <a:sym typeface="Wingdings"/>
              </a:rPr>
              <a:t>  What are two functions of lipids?</a:t>
            </a:r>
          </a:p>
          <a:p>
            <a:r>
              <a:rPr lang="en-US" u="sng" dirty="0" smtClean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pPr lvl="1"/>
            <a:r>
              <a:rPr lang="en-US" dirty="0" smtClean="0">
                <a:sym typeface="Wingdings"/>
              </a:rPr>
              <a:t>Quiz!</a:t>
            </a:r>
          </a:p>
          <a:p>
            <a:pPr lvl="1"/>
            <a:r>
              <a:rPr lang="en-US" dirty="0" smtClean="0">
                <a:sym typeface="Wingdings"/>
              </a:rPr>
              <a:t>Finish </a:t>
            </a:r>
            <a:r>
              <a:rPr lang="en-US" smtClean="0">
                <a:sym typeface="Wingdings"/>
              </a:rPr>
              <a:t>the chapter!</a:t>
            </a:r>
            <a:endParaRPr lang="en-US" dirty="0" smtClean="0">
              <a:sym typeface="Wingdings"/>
            </a:endParaRP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 FRIDAY.</a:t>
            </a:r>
          </a:p>
          <a:p>
            <a:pPr lvl="1"/>
            <a:r>
              <a:rPr lang="en-US" dirty="0" smtClean="0">
                <a:sym typeface="Wingdings"/>
              </a:rPr>
              <a:t>Study guide  FRIDAY.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037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11/13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11/13 ATB </a:t>
            </a:r>
            <a:r>
              <a:rPr lang="en-US" dirty="0" smtClean="0">
                <a:sym typeface="Wingdings"/>
              </a:rPr>
              <a:t> What is the function of DNA (a type of nucleic acid)?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the chapter</a:t>
            </a:r>
          </a:p>
          <a:p>
            <a:pPr lvl="1"/>
            <a:r>
              <a:rPr lang="en-US" dirty="0" smtClean="0">
                <a:sym typeface="Wingdings"/>
              </a:rPr>
              <a:t>Quiz make ups.</a:t>
            </a:r>
          </a:p>
          <a:p>
            <a:pPr lvl="1"/>
            <a:endParaRPr lang="en-US">
              <a:sym typeface="Wingdings"/>
            </a:endParaRP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52381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r>
              <a:rPr lang="en-US" sz="15000" dirty="0"/>
              <a:t>Proteins</a:t>
            </a:r>
          </a:p>
        </p:txBody>
      </p:sp>
    </p:spTree>
    <p:extLst>
      <p:ext uri="{BB962C8B-B14F-4D97-AF65-F5344CB8AC3E}">
        <p14:creationId xmlns:p14="http://schemas.microsoft.com/office/powerpoint/2010/main" val="1833396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0" y="-8467"/>
            <a:ext cx="8385175" cy="1075267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762000"/>
            <a:ext cx="8839200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Arial" charset="0"/>
              </a:rPr>
              <a:t>Organic compounds composed mostly</a:t>
            </a:r>
            <a:br>
              <a:rPr lang="en-US" sz="2800" dirty="0">
                <a:latin typeface="Arial" charset="0"/>
              </a:rPr>
            </a:br>
            <a:r>
              <a:rPr lang="en-US" sz="2800" dirty="0">
                <a:latin typeface="Arial" charset="0"/>
              </a:rPr>
              <a:t> of C, H, O and 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Function</a:t>
            </a:r>
            <a:r>
              <a:rPr lang="en-US" sz="2400" dirty="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Many body tissues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Arial" charset="0"/>
                <a:ea typeface="ＭＳ Ｐゴシック" charset="0"/>
              </a:rPr>
              <a:t>Function as enzymes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r>
              <a:rPr lang="en-US" sz="2800" u="sng" dirty="0">
                <a:latin typeface="Arial" charset="0"/>
              </a:rPr>
              <a:t>Examples</a:t>
            </a:r>
            <a:r>
              <a:rPr lang="en-US" sz="2800" dirty="0">
                <a:latin typeface="Arial" charset="0"/>
              </a:rPr>
              <a:t>:</a:t>
            </a:r>
          </a:p>
          <a:p>
            <a:pPr lvl="1" eaLnBrk="1" hangingPunct="1"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hair, finger nails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, red blood cells,  </a:t>
            </a:r>
            <a:r>
              <a:rPr lang="en-US" sz="2400" dirty="0">
                <a:latin typeface="Arial" charset="0"/>
                <a:ea typeface="ＭＳ Ｐゴシック" charset="0"/>
              </a:rPr>
              <a:t>skin, muscles, </a:t>
            </a:r>
            <a:r>
              <a:rPr lang="en-US" sz="2400" dirty="0" err="1">
                <a:latin typeface="Arial" charset="0"/>
                <a:ea typeface="ＭＳ Ｐゴシック" charset="0"/>
              </a:rPr>
              <a:t>etc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Arial" charset="0"/>
                <a:ea typeface="ＭＳ Ｐゴシック" charset="0"/>
              </a:rPr>
              <a:t>Insulin (hormone that </a:t>
            </a:r>
            <a:br>
              <a:rPr lang="en-US" sz="2400" dirty="0" smtClean="0">
                <a:latin typeface="Arial" charset="0"/>
                <a:ea typeface="ＭＳ Ｐゴシック" charset="0"/>
              </a:rPr>
            </a:br>
            <a:r>
              <a:rPr lang="en-US" sz="2400" dirty="0" smtClean="0">
                <a:latin typeface="Arial" charset="0"/>
                <a:ea typeface="ＭＳ Ｐゴシック" charset="0"/>
              </a:rPr>
              <a:t>regulates carb/fat </a:t>
            </a:r>
            <a:br>
              <a:rPr lang="en-US" sz="2400" dirty="0" smtClean="0">
                <a:latin typeface="Arial" charset="0"/>
                <a:ea typeface="ＭＳ Ｐゴシック" charset="0"/>
              </a:rPr>
            </a:br>
            <a:r>
              <a:rPr lang="en-US" sz="2400" dirty="0" smtClean="0">
                <a:latin typeface="Arial" charset="0"/>
                <a:ea typeface="ＭＳ Ｐゴシック" charset="0"/>
              </a:rPr>
              <a:t>metabolism)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Human growth hormone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500" dirty="0">
              <a:latin typeface="Arial" charset="0"/>
            </a:endParaRPr>
          </a:p>
        </p:txBody>
      </p:sp>
      <p:pic>
        <p:nvPicPr>
          <p:cNvPr id="1259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33600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112542"/>
            <a:ext cx="1828800" cy="274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4114800"/>
            <a:ext cx="26130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752600"/>
            <a:ext cx="1676400" cy="209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"/>
            <a:ext cx="8385175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What are the building blocks of proteins</a:t>
            </a:r>
            <a:r>
              <a:rPr lang="en-US" sz="2800" u="sng" dirty="0" smtClean="0">
                <a:latin typeface="Arial" charset="0"/>
              </a:rPr>
              <a:t>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Amino acids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20 different naturally occurring </a:t>
            </a:r>
            <a:r>
              <a:rPr lang="en-US" sz="2400" dirty="0">
                <a:latin typeface="Arial" charset="0"/>
              </a:rPr>
              <a:t>AA</a:t>
            </a:r>
            <a:r>
              <a:rPr lang="ja-JP" altLang="en-US" sz="2400" dirty="0">
                <a:latin typeface="Arial" charset="0"/>
              </a:rPr>
              <a:t>’</a:t>
            </a:r>
            <a:r>
              <a:rPr lang="en-US" sz="2400" dirty="0">
                <a:latin typeface="Arial" charset="0"/>
              </a:rPr>
              <a:t>s – </a:t>
            </a:r>
            <a:r>
              <a:rPr lang="en-US" sz="2400" dirty="0">
                <a:latin typeface="Arial" charset="0"/>
                <a:hlinkClick r:id="rId3" action="ppaction://hlinksldjump"/>
              </a:rPr>
              <a:t>see </a:t>
            </a:r>
            <a:r>
              <a:rPr lang="en-US" sz="2400" dirty="0" smtClean="0">
                <a:latin typeface="Arial" charset="0"/>
                <a:hlinkClick r:id="rId3" action="ppaction://hlinksldjump"/>
              </a:rPr>
              <a:t>them</a:t>
            </a:r>
            <a:endParaRPr lang="en-US" sz="24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4 </a:t>
            </a:r>
            <a:r>
              <a:rPr lang="en-US" sz="2800" u="sng" dirty="0">
                <a:latin typeface="Arial" charset="0"/>
              </a:rPr>
              <a:t>basic </a:t>
            </a:r>
            <a:r>
              <a:rPr lang="en-US" sz="2800" u="sng" dirty="0" smtClean="0">
                <a:latin typeface="Arial" charset="0"/>
              </a:rPr>
              <a:t>parts: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Functional </a:t>
            </a:r>
            <a:r>
              <a:rPr lang="en-US" sz="2400" dirty="0">
                <a:latin typeface="Arial" charset="0"/>
              </a:rPr>
              <a:t>Group – gives AA </a:t>
            </a:r>
            <a:r>
              <a:rPr lang="en-US" sz="2400" dirty="0" smtClean="0">
                <a:latin typeface="Arial" charset="0"/>
              </a:rPr>
              <a:t>it</a:t>
            </a:r>
            <a:r>
              <a:rPr lang="ja-JP" altLang="en-US" sz="2400" dirty="0" smtClean="0">
                <a:latin typeface="Arial" charset="0"/>
              </a:rPr>
              <a:t>’</a:t>
            </a:r>
            <a:r>
              <a:rPr lang="en-US" sz="2400" dirty="0" smtClean="0">
                <a:latin typeface="Arial" charset="0"/>
              </a:rPr>
              <a:t>s properties </a:t>
            </a:r>
            <a:r>
              <a:rPr lang="en-US" sz="2400" dirty="0">
                <a:latin typeface="Arial" charset="0"/>
              </a:rPr>
              <a:t>/ </a:t>
            </a:r>
            <a:r>
              <a:rPr lang="en-US" sz="2400" dirty="0" smtClean="0">
                <a:latin typeface="Arial" charset="0"/>
              </a:rPr>
              <a:t>shape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Amino </a:t>
            </a:r>
            <a:r>
              <a:rPr lang="en-US" sz="2400" dirty="0">
                <a:latin typeface="Arial" charset="0"/>
              </a:rPr>
              <a:t>Group (-NH2</a:t>
            </a:r>
            <a:r>
              <a:rPr lang="en-US" sz="2400" dirty="0" smtClean="0">
                <a:latin typeface="Arial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Carboxyl </a:t>
            </a:r>
            <a:r>
              <a:rPr lang="en-US" sz="2400" dirty="0">
                <a:latin typeface="Arial" charset="0"/>
              </a:rPr>
              <a:t>group (-COOH</a:t>
            </a:r>
            <a:r>
              <a:rPr lang="en-US" sz="2400" dirty="0" smtClean="0">
                <a:latin typeface="Arial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Arial" charset="0"/>
              </a:rPr>
              <a:t>Hydrogen </a:t>
            </a:r>
            <a:r>
              <a:rPr lang="en-US" sz="2400" dirty="0">
                <a:latin typeface="Arial" charset="0"/>
              </a:rPr>
              <a:t>(H)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500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dirty="0">
              <a:latin typeface="Arial" charset="0"/>
            </a:endParaRPr>
          </a:p>
          <a:p>
            <a:pPr eaLnBrk="1" hangingPunct="1">
              <a:defRPr/>
            </a:pPr>
            <a:endParaRPr lang="en-US" sz="2500" dirty="0">
              <a:latin typeface="Arial" charset="0"/>
            </a:endParaRP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3070225"/>
            <a:ext cx="3567112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7391400" y="3092450"/>
            <a:ext cx="1676400" cy="641350"/>
            <a:chOff x="4656" y="1948"/>
            <a:chExt cx="1056" cy="404"/>
          </a:xfrm>
        </p:grpSpPr>
        <p:sp>
          <p:nvSpPr>
            <p:cNvPr id="129038" name="TextBox 7"/>
            <p:cNvSpPr txBox="1">
              <a:spLocks noChangeArrowheads="1"/>
            </p:cNvSpPr>
            <p:nvPr/>
          </p:nvSpPr>
          <p:spPr bwMode="auto">
            <a:xfrm>
              <a:off x="4932" y="1948"/>
              <a:ext cx="7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Functional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9" name="Line 10"/>
            <p:cNvSpPr>
              <a:spLocks noChangeShapeType="1"/>
            </p:cNvSpPr>
            <p:nvPr/>
          </p:nvSpPr>
          <p:spPr bwMode="auto">
            <a:xfrm flipH="1">
              <a:off x="4656" y="2112"/>
              <a:ext cx="288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576888" y="4038600"/>
            <a:ext cx="895350" cy="1676400"/>
            <a:chOff x="3513" y="2544"/>
            <a:chExt cx="564" cy="1056"/>
          </a:xfrm>
        </p:grpSpPr>
        <p:sp>
          <p:nvSpPr>
            <p:cNvPr id="129035" name="TextBox 6"/>
            <p:cNvSpPr txBox="1">
              <a:spLocks noChangeArrowheads="1"/>
            </p:cNvSpPr>
            <p:nvPr/>
          </p:nvSpPr>
          <p:spPr bwMode="auto">
            <a:xfrm>
              <a:off x="3513" y="2811"/>
              <a:ext cx="5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Amino 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6" name="Line 12"/>
            <p:cNvSpPr>
              <a:spLocks noChangeShapeType="1"/>
            </p:cNvSpPr>
            <p:nvPr/>
          </p:nvSpPr>
          <p:spPr bwMode="auto">
            <a:xfrm flipV="1">
              <a:off x="3936" y="2544"/>
              <a:ext cx="96" cy="24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7" name="Line 13"/>
            <p:cNvSpPr>
              <a:spLocks noChangeShapeType="1"/>
            </p:cNvSpPr>
            <p:nvPr/>
          </p:nvSpPr>
          <p:spPr bwMode="auto">
            <a:xfrm>
              <a:off x="3888" y="3216"/>
              <a:ext cx="96" cy="38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7702550" y="4038600"/>
            <a:ext cx="1085850" cy="1676400"/>
            <a:chOff x="4852" y="2544"/>
            <a:chExt cx="684" cy="1056"/>
          </a:xfrm>
        </p:grpSpPr>
        <p:sp>
          <p:nvSpPr>
            <p:cNvPr id="129032" name="TextBox 5"/>
            <p:cNvSpPr txBox="1">
              <a:spLocks noChangeArrowheads="1"/>
            </p:cNvSpPr>
            <p:nvPr/>
          </p:nvSpPr>
          <p:spPr bwMode="auto">
            <a:xfrm>
              <a:off x="4852" y="2921"/>
              <a:ext cx="68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3300"/>
                  </a:solidFill>
                </a:rPr>
                <a:t>Carboxyl</a:t>
              </a:r>
              <a:br>
                <a:rPr lang="en-US" sz="1800">
                  <a:solidFill>
                    <a:srgbClr val="003300"/>
                  </a:solidFill>
                </a:rPr>
              </a:br>
              <a:r>
                <a:rPr lang="en-US" sz="1800">
                  <a:solidFill>
                    <a:srgbClr val="003300"/>
                  </a:solidFill>
                </a:rPr>
                <a:t>group</a:t>
              </a:r>
            </a:p>
          </p:txBody>
        </p:sp>
        <p:sp>
          <p:nvSpPr>
            <p:cNvPr id="129033" name="Line 16"/>
            <p:cNvSpPr>
              <a:spLocks noChangeShapeType="1"/>
            </p:cNvSpPr>
            <p:nvPr/>
          </p:nvSpPr>
          <p:spPr bwMode="auto">
            <a:xfrm flipH="1" flipV="1">
              <a:off x="5136" y="2544"/>
              <a:ext cx="144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034" name="Line 17"/>
            <p:cNvSpPr>
              <a:spLocks noChangeShapeType="1"/>
            </p:cNvSpPr>
            <p:nvPr/>
          </p:nvSpPr>
          <p:spPr bwMode="auto">
            <a:xfrm flipH="1">
              <a:off x="5136" y="3312"/>
              <a:ext cx="48" cy="28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9031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96093"/>
            <a:ext cx="2895600" cy="276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 amino acids</a:t>
            </a:r>
          </a:p>
          <a:p>
            <a:r>
              <a:rPr lang="en-US" dirty="0">
                <a:hlinkClick r:id="rId2"/>
              </a:rPr>
              <a:t>http://www.yellowtang.org/chemistry.php</a:t>
            </a:r>
            <a:endParaRPr lang="en-US" dirty="0"/>
          </a:p>
          <a:p>
            <a:r>
              <a:rPr lang="en-US" dirty="0"/>
              <a:t>(Under Amino acids)</a:t>
            </a:r>
          </a:p>
          <a:p>
            <a:endParaRPr lang="en-US" dirty="0" smtClean="0"/>
          </a:p>
          <a:p>
            <a:r>
              <a:rPr lang="en-US" dirty="0">
                <a:hlinkClick r:id="rId3"/>
              </a:rPr>
              <a:t>http://www.yellowtang.org/animations/</a:t>
            </a:r>
            <a:r>
              <a:rPr lang="en-US" dirty="0" smtClean="0">
                <a:hlinkClick r:id="rId3"/>
              </a:rPr>
              <a:t>amino_acids.swf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534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2743200" cy="822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u="sng" dirty="0">
                <a:effectLst/>
                <a:latin typeface="Arial Black" charset="0"/>
              </a:rPr>
              <a:t>Proteins</a:t>
            </a:r>
          </a:p>
        </p:txBody>
      </p:sp>
      <p:sp>
        <p:nvSpPr>
          <p:cNvPr id="12493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679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" charset="0"/>
              </a:rPr>
              <a:t>Produce tissues, provide structural support, store and others transport energy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Animals use proteins to generate skin, hair, muscles, and tendons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Some function as components of the immune system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They can serve as </a:t>
            </a:r>
            <a:r>
              <a:rPr lang="en-US" b="1" dirty="0">
                <a:effectLst/>
                <a:latin typeface="Arial" charset="0"/>
                <a:ea typeface="ＭＳ Ｐゴシック" charset="0"/>
              </a:rPr>
              <a:t>enzymes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, molecules that promote certain chemical reactions</a:t>
            </a:r>
          </a:p>
        </p:txBody>
      </p:sp>
      <p:pic>
        <p:nvPicPr>
          <p:cNvPr id="124931" name="Picture 4" descr="04_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814888"/>
            <a:ext cx="57150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685799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915400" cy="6096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What holds proteins together?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Peptide</a:t>
            </a:r>
            <a:r>
              <a:rPr lang="en-US" sz="2800" dirty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bonds - </a:t>
            </a:r>
            <a:endParaRPr lang="en-US" sz="2800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Covalent bond linking AA (thru. condensation </a:t>
            </a:r>
            <a:r>
              <a:rPr lang="en-US" dirty="0" err="1">
                <a:latin typeface="Arial" charset="0"/>
                <a:ea typeface="ＭＳ Ｐゴシック" charset="0"/>
              </a:rPr>
              <a:t>rxn</a:t>
            </a:r>
            <a:r>
              <a:rPr lang="en-US" dirty="0">
                <a:latin typeface="Arial" charset="0"/>
                <a:ea typeface="ＭＳ Ｐゴシック" charset="0"/>
              </a:rPr>
              <a:t>.)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>
                <a:latin typeface="Arial" charset="0"/>
              </a:rPr>
              <a:t>Polypeptide</a:t>
            </a:r>
            <a:r>
              <a:rPr lang="en-US" sz="28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Three or more bonded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AA</a:t>
            </a:r>
            <a:r>
              <a:rPr lang="ja-JP" altLang="en-US" dirty="0">
                <a:latin typeface="Arial" charset="0"/>
                <a:ea typeface="ＭＳ Ｐゴシック" charset="0"/>
              </a:rPr>
              <a:t>’</a:t>
            </a:r>
            <a:r>
              <a:rPr lang="en-US" dirty="0">
                <a:latin typeface="Arial" charset="0"/>
                <a:ea typeface="ＭＳ Ｐゴシック" charset="0"/>
              </a:rPr>
              <a:t>s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351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67" y="2480733"/>
            <a:ext cx="47244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289560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latin typeface="Arial Black" charset="0"/>
              </a:rPr>
              <a:t>Section 2.3</a:t>
            </a:r>
            <a:br>
              <a:rPr lang="en-US" sz="5400" dirty="0" smtClean="0">
                <a:latin typeface="Arial Black" charset="0"/>
              </a:rPr>
            </a:br>
            <a:r>
              <a:rPr lang="en-US" sz="5400" dirty="0" smtClean="0">
                <a:latin typeface="Arial Black" charset="0"/>
              </a:rPr>
              <a:t>Carbon Compounds!</a:t>
            </a:r>
            <a:endParaRPr lang="en-US" sz="5400" dirty="0">
              <a:latin typeface="Arial Black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/>
          <a:lstStyle/>
          <a:p>
            <a:pPr marL="0" indent="0" algn="r" eaLnBrk="1" hangingPunct="1">
              <a:buFont typeface="Wingdings" charset="0"/>
              <a:buNone/>
              <a:defRPr/>
            </a:pPr>
            <a:r>
              <a:rPr lang="en-US" dirty="0" smtClean="0">
                <a:latin typeface="Arial" charset="0"/>
              </a:rPr>
              <a:t>Chapter 2</a:t>
            </a:r>
            <a:endParaRPr lang="en-US" dirty="0">
              <a:latin typeface="Arial" charset="0"/>
            </a:endParaRPr>
          </a:p>
          <a:p>
            <a:pPr marL="0" indent="0" eaLnBrk="1" hangingPunct="1">
              <a:buFont typeface="Wingdings" charset="0"/>
              <a:buNone/>
              <a:defRPr/>
            </a:pPr>
            <a:endParaRPr lang="en-US" dirty="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25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Joining Amino Acids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2800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1430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What type of bond joins amino acids?	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peptide</a:t>
            </a:r>
          </a:p>
          <a:p>
            <a:r>
              <a:rPr lang="en-US" dirty="0" smtClean="0">
                <a:effectLst/>
                <a:latin typeface="Arial" charset="0"/>
              </a:rPr>
              <a:t>What type of reaction is this?</a:t>
            </a:r>
          </a:p>
          <a:p>
            <a:pPr lvl="1"/>
            <a:r>
              <a:rPr lang="en-US" dirty="0" smtClean="0">
                <a:effectLst/>
                <a:latin typeface="Arial" charset="0"/>
              </a:rPr>
              <a:t>condensation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9144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8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>
                <a:effectLst/>
                <a:latin typeface="Arial Black" charset="0"/>
              </a:rPr>
              <a:t>Amino Acids</a:t>
            </a:r>
          </a:p>
        </p:txBody>
      </p:sp>
      <p:sp>
        <p:nvSpPr>
          <p:cNvPr id="156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" y="533400"/>
            <a:ext cx="88392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20 different structures</a:t>
            </a:r>
          </a:p>
          <a:p>
            <a:r>
              <a:rPr lang="en-US">
                <a:effectLst/>
                <a:latin typeface="Arial" charset="0"/>
              </a:rPr>
              <a:t>64 possible nitrogenous base combinations</a:t>
            </a:r>
          </a:p>
        </p:txBody>
      </p:sp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022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395538"/>
            <a:ext cx="69342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5" name="Text Box 6"/>
          <p:cNvSpPr txBox="1">
            <a:spLocks noChangeArrowheads="1"/>
          </p:cNvSpPr>
          <p:nvPr/>
        </p:nvSpPr>
        <p:spPr bwMode="auto">
          <a:xfrm>
            <a:off x="7604125" y="152400"/>
            <a:ext cx="15398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500">
                <a:hlinkClick r:id="rId5" action="ppaction://hlinksldjump"/>
              </a:rPr>
              <a:t>Go back</a:t>
            </a:r>
            <a:endParaRPr lang="en-US" sz="25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Forming Proteins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43362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43363" name="Picture 4" descr="dipeptide formation transparen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9042400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Forming Peptide Bonds</a:t>
            </a:r>
          </a:p>
          <a:p>
            <a:r>
              <a:rPr lang="en-US" dirty="0">
                <a:hlinkClick r:id="rId2"/>
              </a:rPr>
              <a:t>http://www.yellowtang.org/</a:t>
            </a:r>
            <a:r>
              <a:rPr lang="en-US" dirty="0" smtClean="0">
                <a:hlinkClick r:id="rId2"/>
              </a:rPr>
              <a:t>chemistry.php</a:t>
            </a:r>
            <a:endParaRPr lang="en-US" dirty="0" smtClean="0"/>
          </a:p>
          <a:p>
            <a:r>
              <a:rPr lang="en-US" dirty="0" smtClean="0"/>
              <a:t>(Under peptide bonding0</a:t>
            </a:r>
          </a:p>
          <a:p>
            <a:r>
              <a:rPr lang="en-US" dirty="0">
                <a:hlinkClick r:id="rId3"/>
              </a:rPr>
              <a:t>http://www.yellowtang.org/animations/</a:t>
            </a:r>
            <a:r>
              <a:rPr lang="en-US" dirty="0" smtClean="0">
                <a:hlinkClick r:id="rId3"/>
              </a:rPr>
              <a:t>peptide_bonding.swf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37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3721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37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7" y="2667000"/>
            <a:ext cx="34290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88" y="1905000"/>
            <a:ext cx="4887912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r>
              <a:rPr lang="en-US" dirty="0" smtClean="0"/>
              <a:t>10/30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001000" cy="4953000"/>
          </a:xfrm>
        </p:spPr>
        <p:txBody>
          <a:bodyPr/>
          <a:lstStyle/>
          <a:p>
            <a:r>
              <a:rPr lang="en-US" dirty="0"/>
              <a:t>10/30 ATB </a:t>
            </a:r>
            <a:r>
              <a:rPr lang="en-US" dirty="0">
                <a:sym typeface="Wingdings"/>
              </a:rPr>
              <a:t> What is the function of proteins?</a:t>
            </a:r>
          </a:p>
          <a:p>
            <a:r>
              <a:rPr lang="en-US" dirty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r>
              <a:rPr lang="en-US" dirty="0" smtClean="0">
                <a:sym typeface="Wingdings"/>
              </a:rPr>
              <a:t>TURN IN YOUR TAKEHOME QUIZ</a:t>
            </a:r>
          </a:p>
          <a:p>
            <a:pPr marL="0" indent="0">
              <a:buNone/>
            </a:pPr>
            <a:endParaRPr lang="en-US" dirty="0" smtClean="0">
              <a:sym typeface="Wingdings"/>
            </a:endParaRPr>
          </a:p>
          <a:p>
            <a:pPr marL="0" indent="0">
              <a:buNone/>
            </a:pPr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Review for the test (Friday)</a:t>
            </a:r>
          </a:p>
          <a:p>
            <a:pPr lvl="1"/>
            <a:r>
              <a:rPr lang="en-US" dirty="0">
                <a:sym typeface="Wingdings"/>
              </a:rPr>
              <a:t>Study Guides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051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63"/>
            <a:ext cx="8385175" cy="802038"/>
          </a:xfrm>
        </p:spPr>
        <p:txBody>
          <a:bodyPr/>
          <a:lstStyle/>
          <a:p>
            <a:r>
              <a:rPr lang="en-US" dirty="0" smtClean="0"/>
              <a:t>10/30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153400" cy="5181600"/>
          </a:xfrm>
        </p:spPr>
        <p:txBody>
          <a:bodyPr/>
          <a:lstStyle/>
          <a:p>
            <a:r>
              <a:rPr lang="en-US" dirty="0" smtClean="0"/>
              <a:t>10/30 ATB </a:t>
            </a:r>
            <a:r>
              <a:rPr lang="en-US" dirty="0" smtClean="0">
                <a:sym typeface="Wingdings"/>
              </a:rPr>
              <a:t> What is the function of proteins?</a:t>
            </a:r>
          </a:p>
          <a:p>
            <a:r>
              <a:rPr lang="en-US" u="sng" dirty="0" smtClean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pPr lvl="1"/>
            <a:r>
              <a:rPr lang="en-US" dirty="0" smtClean="0">
                <a:sym typeface="Wingdings"/>
              </a:rPr>
              <a:t>Go over the quizzes</a:t>
            </a:r>
          </a:p>
          <a:p>
            <a:pPr lvl="2"/>
            <a:r>
              <a:rPr lang="en-US" dirty="0" err="1" smtClean="0">
                <a:sym typeface="Wingdings"/>
              </a:rPr>
              <a:t>Pd</a:t>
            </a:r>
            <a:r>
              <a:rPr lang="en-US" dirty="0" smtClean="0">
                <a:sym typeface="Wingdings"/>
              </a:rPr>
              <a:t> 6 average = 22/28 (79%)</a:t>
            </a:r>
          </a:p>
          <a:p>
            <a:pPr lvl="2"/>
            <a:r>
              <a:rPr lang="en-US" dirty="0" err="1" smtClean="0">
                <a:sym typeface="Wingdings"/>
              </a:rPr>
              <a:t>Pd</a:t>
            </a:r>
            <a:r>
              <a:rPr lang="en-US" dirty="0" smtClean="0">
                <a:sym typeface="Wingdings"/>
              </a:rPr>
              <a:t> 8 average = 21/28 (75%)</a:t>
            </a:r>
          </a:p>
          <a:p>
            <a:pPr lvl="3"/>
            <a:r>
              <a:rPr lang="en-US" dirty="0" smtClean="0">
                <a:sym typeface="Wingdings"/>
              </a:rPr>
              <a:t>NOT GOOD ENOUGH…STUDY</a:t>
            </a:r>
          </a:p>
          <a:p>
            <a:pPr lvl="1"/>
            <a:r>
              <a:rPr lang="en-US" dirty="0" smtClean="0">
                <a:sym typeface="Wingdings"/>
              </a:rPr>
              <a:t>Review for the test (Friday)</a:t>
            </a:r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Study Guides due Friday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965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66"/>
            <a:ext cx="9144000" cy="6849533"/>
          </a:xfrm>
        </p:spPr>
        <p:txBody>
          <a:bodyPr/>
          <a:lstStyle/>
          <a:p>
            <a:pPr lvl="0"/>
            <a:r>
              <a:rPr lang="en-US" sz="2200" u="sng" dirty="0">
                <a:effectLst/>
              </a:rPr>
              <a:t>REVIEW</a:t>
            </a:r>
            <a:r>
              <a:rPr lang="en-US" sz="2200" dirty="0">
                <a:effectLst/>
              </a:rPr>
              <a:t>:  Use the pictures below to help fill in the blanks</a:t>
            </a:r>
            <a:r>
              <a:rPr lang="en-US" sz="2200" dirty="0" smtClean="0">
                <a:effectLst/>
              </a:rPr>
              <a:t>.</a:t>
            </a:r>
            <a:endParaRPr lang="en-US" sz="2200" dirty="0">
              <a:effectLst/>
            </a:endParaRPr>
          </a:p>
          <a:p>
            <a:pPr lvl="0"/>
            <a:r>
              <a:rPr lang="en-US" sz="2200" dirty="0">
                <a:effectLst/>
              </a:rPr>
              <a:t>Proteins also make up ______________________, which are biological catalysts.  They help speed up chemical reactions by lowering the ______________________ energy of the reaction.  Enzymes break down or build up various substances, or ______________________ to form new products.  This reaction occurs in the _________________ site of the enzyme.  However, factors like ________________ or increasing or decreasing ________________________ may cause a change in the active site, causing the enzyme to ___________________________________.  Diastase is an example of an enzyme that breaks down ______________________.</a:t>
            </a:r>
          </a:p>
          <a:p>
            <a:endParaRPr lang="en-US" sz="22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774"/>
            <a:ext cx="7086600" cy="267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981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Proteins - Enzymes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5344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>
                <a:latin typeface="Arial" charset="0"/>
              </a:rPr>
              <a:t>Proteins also make enzymes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These are </a:t>
            </a:r>
            <a:r>
              <a:rPr lang="en-US" u="sng" dirty="0">
                <a:latin typeface="Arial" charset="0"/>
                <a:ea typeface="ＭＳ Ｐゴシック" charset="0"/>
              </a:rPr>
              <a:t>biological catalysts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Substrate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Reactant being changed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latin typeface="Arial" charset="0"/>
              </a:rPr>
              <a:t>Active site</a:t>
            </a:r>
            <a:r>
              <a:rPr lang="en-US" sz="2800" dirty="0" smtClean="0">
                <a:latin typeface="Arial" charset="0"/>
              </a:rPr>
              <a:t> - </a:t>
            </a:r>
            <a:endParaRPr lang="en-US" sz="2800" u="sng" dirty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Place on enzyme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where reaction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occurs</a:t>
            </a:r>
          </a:p>
          <a:p>
            <a:pPr eaLnBrk="1" hangingPunct="1">
              <a:defRPr/>
            </a:pPr>
            <a:endParaRPr lang="en-US" sz="2800" dirty="0">
              <a:latin typeface="Arial" charset="0"/>
            </a:endParaRPr>
          </a:p>
        </p:txBody>
      </p:sp>
      <p:pic>
        <p:nvPicPr>
          <p:cNvPr id="138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055938"/>
            <a:ext cx="510540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3657600" y="12192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85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76200"/>
            <a:ext cx="8385175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Enzyme Example - Salivary </a:t>
            </a:r>
            <a:r>
              <a:rPr lang="en-US" dirty="0">
                <a:effectLst/>
                <a:latin typeface="Arial Black" charset="0"/>
              </a:rPr>
              <a:t>amylase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066800"/>
            <a:ext cx="54102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800" dirty="0">
                <a:effectLst/>
                <a:latin typeface="Arial" charset="0"/>
              </a:rPr>
              <a:t>An enzyme that </a:t>
            </a:r>
            <a:r>
              <a:rPr lang="en-US" sz="2800" dirty="0" smtClean="0">
                <a:effectLst/>
                <a:latin typeface="Arial" charset="0"/>
              </a:rPr>
              <a:t>catalyzes </a:t>
            </a:r>
            <a:r>
              <a:rPr lang="en-US" sz="2800" dirty="0">
                <a:effectLst/>
                <a:latin typeface="Arial" charset="0"/>
              </a:rPr>
              <a:t>the breakdown of starch into sugars</a:t>
            </a:r>
          </a:p>
          <a:p>
            <a:r>
              <a:rPr lang="en-US" sz="2800" dirty="0">
                <a:effectLst/>
                <a:latin typeface="Arial" charset="0"/>
              </a:rPr>
              <a:t>Which type of reaction is this?</a:t>
            </a:r>
          </a:p>
          <a:p>
            <a:pPr lvl="1"/>
            <a:r>
              <a:rPr lang="en-US" sz="2400" dirty="0" smtClean="0">
                <a:effectLst/>
                <a:latin typeface="Arial" charset="0"/>
                <a:ea typeface="ＭＳ Ｐゴシック" charset="0"/>
              </a:rPr>
              <a:t>hydrolysis</a:t>
            </a:r>
            <a:endParaRPr lang="en-US" sz="2400" dirty="0">
              <a:effectLst/>
              <a:latin typeface="Arial" charset="0"/>
              <a:ea typeface="ＭＳ Ｐゴシック" charset="0"/>
            </a:endParaRPr>
          </a:p>
          <a:p>
            <a:r>
              <a:rPr lang="en-US" sz="2800" dirty="0">
                <a:effectLst/>
                <a:latin typeface="Arial" charset="0"/>
              </a:rPr>
              <a:t>Amylase acts on starch to produce maltose (a disaccharide) - this is further broken down in the small intestine by maltase to give 2 glucose monomers </a:t>
            </a: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1905000"/>
            <a:ext cx="365442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8687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10/30 1</a:t>
            </a:r>
            <a:r>
              <a:rPr lang="en-US" baseline="30000" dirty="0" smtClean="0"/>
              <a:t>st</a:t>
            </a:r>
            <a:r>
              <a:rPr lang="en-US" dirty="0" smtClean="0"/>
              <a:t> and 9th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10/30 ATB </a:t>
            </a:r>
            <a:r>
              <a:rPr lang="en-US" dirty="0" smtClean="0">
                <a:sym typeface="Wingdings"/>
              </a:rPr>
              <a:t> What are three elements that are in almost all organic molecules?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/>
              <a:t>Review the notes</a:t>
            </a:r>
          </a:p>
          <a:p>
            <a:pPr lvl="1"/>
            <a:r>
              <a:rPr lang="en-US" dirty="0" smtClean="0"/>
              <a:t>Use the building kits to make molecules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369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1431925"/>
          </a:xfrm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Proteins - Enzymes</a:t>
            </a:r>
          </a:p>
        </p:txBody>
      </p:sp>
      <p:sp>
        <p:nvSpPr>
          <p:cNvPr id="141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2192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Enzyme</a:t>
            </a:r>
          </a:p>
          <a:p>
            <a:pPr lvl="1"/>
            <a:r>
              <a:rPr lang="en-US" sz="900">
                <a:effectLst/>
                <a:latin typeface="Arial" charset="0"/>
                <a:ea typeface="ＭＳ Ｐゴシック" charset="0"/>
                <a:hlinkClick r:id="rId3"/>
              </a:rPr>
              <a:t>http://my.hrw.com/sh/hm2/0030724872/student/ch03/sec03/qc08/hm203_03_q08fs.htm</a:t>
            </a:r>
            <a:endParaRPr lang="en-US" sz="900">
              <a:effectLst/>
              <a:latin typeface="Arial" charset="0"/>
              <a:ea typeface="ＭＳ Ｐゴシック" charset="0"/>
            </a:endParaRPr>
          </a:p>
          <a:p>
            <a:r>
              <a:rPr lang="en-US" sz="2400">
                <a:effectLst/>
                <a:latin typeface="Arial" charset="0"/>
              </a:rPr>
              <a:t>A</a:t>
            </a:r>
          </a:p>
          <a:p>
            <a:endParaRPr lang="en-US" sz="2400">
              <a:effectLst/>
              <a:latin typeface="Arial" charset="0"/>
            </a:endParaRPr>
          </a:p>
          <a:p>
            <a:endParaRPr lang="en-US" sz="1000">
              <a:effectLst/>
              <a:latin typeface="Arial" charset="0"/>
            </a:endParaRPr>
          </a:p>
        </p:txBody>
      </p:sp>
      <p:pic>
        <p:nvPicPr>
          <p:cNvPr id="1413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47888"/>
            <a:ext cx="6324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146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1524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44196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590800" y="2667000"/>
            <a:ext cx="38862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8486" name="TextBox 8"/>
          <p:cNvSpPr txBox="1">
            <a:spLocks noChangeArrowheads="1"/>
          </p:cNvSpPr>
          <p:nvPr/>
        </p:nvSpPr>
        <p:spPr bwMode="auto">
          <a:xfrm>
            <a:off x="2819400" y="2847975"/>
            <a:ext cx="3505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 dirty="0">
                <a:latin typeface="Calibri" charset="0"/>
              </a:rPr>
              <a:t>Biochemistry</a:t>
            </a:r>
          </a:p>
        </p:txBody>
      </p:sp>
      <p:sp>
        <p:nvSpPr>
          <p:cNvPr id="148487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441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u="sng" dirty="0">
                <a:latin typeface="Calibri" charset="0"/>
              </a:rPr>
              <a:t>Describe</a:t>
            </a:r>
            <a:r>
              <a:rPr lang="en-US" sz="3200" dirty="0">
                <a:latin typeface="Calibri" charset="0"/>
              </a:rPr>
              <a:t>:</a:t>
            </a:r>
          </a:p>
          <a:p>
            <a:pPr eaLnBrk="1" hangingPunct="1"/>
            <a:r>
              <a:rPr lang="en-US" sz="1800" dirty="0">
                <a:latin typeface="Calibri" charset="0"/>
              </a:rPr>
              <a:t>Macromolecule - </a:t>
            </a: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r>
              <a:rPr lang="en-US" sz="1800" dirty="0">
                <a:latin typeface="Calibri" charset="0"/>
              </a:rPr>
              <a:t>Monomer –</a:t>
            </a: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  <a:p>
            <a:pPr eaLnBrk="1" hangingPunct="1"/>
            <a:r>
              <a:rPr lang="en-US" sz="1800" dirty="0">
                <a:latin typeface="Calibri" charset="0"/>
              </a:rPr>
              <a:t>Polymer -  </a:t>
            </a:r>
          </a:p>
          <a:p>
            <a:pPr eaLnBrk="1" hangingPunct="1"/>
            <a:endParaRPr lang="en-US" sz="3200" dirty="0">
              <a:latin typeface="Calibri" charset="0"/>
            </a:endParaRPr>
          </a:p>
          <a:p>
            <a:pPr eaLnBrk="1" hangingPunct="1"/>
            <a:endParaRPr lang="en-US" sz="3200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4572000" y="152400"/>
            <a:ext cx="4419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u="sng" dirty="0">
                <a:latin typeface="Calibri" pitchFamily="34" charset="0"/>
                <a:ea typeface="+mn-ea"/>
                <a:cs typeface="+mn-cs"/>
              </a:rPr>
              <a:t>Describe:</a:t>
            </a: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Proteins:</a:t>
            </a: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endParaRPr lang="en-US" sz="1600" u="sng" dirty="0">
              <a:latin typeface="Calibri" pitchFamily="34" charset="0"/>
              <a:ea typeface="+mn-ea"/>
              <a:cs typeface="+mn-cs"/>
            </a:endParaRPr>
          </a:p>
          <a:p>
            <a:pPr>
              <a:defRPr/>
            </a:pPr>
            <a:r>
              <a:rPr lang="en-US" sz="1600" u="sng" dirty="0">
                <a:latin typeface="Calibri" pitchFamily="34" charset="0"/>
                <a:ea typeface="+mn-ea"/>
                <a:cs typeface="+mn-cs"/>
              </a:rPr>
              <a:t>Nucleic Acids:</a:t>
            </a:r>
            <a:endParaRPr lang="en-US" sz="1600" dirty="0">
              <a:latin typeface="Calibri" pitchFamily="34" charset="0"/>
              <a:ea typeface="+mn-ea"/>
              <a:cs typeface="+mn-cs"/>
            </a:endParaRPr>
          </a:p>
          <a:p>
            <a:pPr marL="342900" indent="-342900">
              <a:defRPr/>
            </a:pPr>
            <a:r>
              <a:rPr lang="en-US" dirty="0">
                <a:latin typeface="Calibri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48489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44196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u="sng">
                <a:latin typeface="Calibri" charset="0"/>
              </a:rPr>
              <a:t>Reaction Types:</a:t>
            </a:r>
          </a:p>
          <a:p>
            <a:pPr eaLnBrk="1" hangingPunct="1"/>
            <a:r>
              <a:rPr lang="en-US" sz="1800" u="sng">
                <a:latin typeface="Calibri" charset="0"/>
              </a:rPr>
              <a:t>Condensation – </a:t>
            </a: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endParaRPr lang="en-US" sz="1800" u="sng">
              <a:latin typeface="Calibri" charset="0"/>
            </a:endParaRPr>
          </a:p>
          <a:p>
            <a:pPr eaLnBrk="1" hangingPunct="1"/>
            <a:r>
              <a:rPr lang="en-US" sz="1800" u="sng">
                <a:latin typeface="Calibri" charset="0"/>
              </a:rPr>
              <a:t>Hydroysis</a:t>
            </a:r>
            <a:endParaRPr lang="en-US" sz="1800">
              <a:latin typeface="Calibri" charset="0"/>
            </a:endParaRPr>
          </a:p>
        </p:txBody>
      </p:sp>
      <p:sp>
        <p:nvSpPr>
          <p:cNvPr id="148490" name="TextBox 12"/>
          <p:cNvSpPr txBox="1">
            <a:spLocks noChangeArrowheads="1"/>
          </p:cNvSpPr>
          <p:nvPr/>
        </p:nvSpPr>
        <p:spPr bwMode="auto">
          <a:xfrm>
            <a:off x="4572000" y="3429000"/>
            <a:ext cx="441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latin typeface="Calibri" charset="0"/>
              </a:rPr>
              <a:t>	        </a:t>
            </a:r>
            <a:r>
              <a:rPr lang="en-US" sz="1800" u="sng" dirty="0">
                <a:latin typeface="Calibri" charset="0"/>
              </a:rPr>
              <a:t>Carbohydrates:</a:t>
            </a: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endParaRPr lang="en-US" sz="1800" u="sng" dirty="0">
              <a:latin typeface="Calibri" charset="0"/>
            </a:endParaRPr>
          </a:p>
          <a:p>
            <a:pPr eaLnBrk="1" hangingPunct="1"/>
            <a:r>
              <a:rPr lang="en-US" sz="1800" u="sng" dirty="0">
                <a:latin typeface="Calibri" charset="0"/>
              </a:rPr>
              <a:t>Lipids:</a:t>
            </a:r>
            <a:endParaRPr lang="en-US" sz="1800" dirty="0">
              <a:latin typeface="Calibri" charset="0"/>
            </a:endParaRPr>
          </a:p>
          <a:p>
            <a:pPr eaLnBrk="1" hangingPunct="1"/>
            <a:endParaRPr lang="en-US" u="sng" dirty="0">
              <a:latin typeface="Calibri" charset="0"/>
            </a:endParaRPr>
          </a:p>
          <a:p>
            <a:pPr eaLnBrk="1" hangingPunct="1"/>
            <a:endParaRPr lang="en-US" u="sng" dirty="0">
              <a:latin typeface="Calibri" charset="0"/>
            </a:endParaRPr>
          </a:p>
          <a:p>
            <a:pPr eaLnBrk="1" hangingPunct="1"/>
            <a:endParaRPr lang="en-US" u="sng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Assignment – End of section 2.3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49</a:t>
            </a:r>
          </a:p>
          <a:p>
            <a:pPr>
              <a:defRPr/>
            </a:pPr>
            <a:r>
              <a:rPr lang="en-US" dirty="0" smtClean="0"/>
              <a:t>#1-3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643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517525"/>
          </a:xfrm>
        </p:spPr>
        <p:txBody>
          <a:bodyPr/>
          <a:lstStyle/>
          <a:p>
            <a:r>
              <a:rPr lang="en-US" dirty="0" smtClean="0"/>
              <a:t>Review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838200"/>
            <a:ext cx="4648200" cy="6019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Which </a:t>
            </a:r>
            <a:r>
              <a:rPr lang="en-US" sz="2600" dirty="0">
                <a:effectLst/>
              </a:rPr>
              <a:t>of the following is NOT a </a:t>
            </a:r>
            <a:r>
              <a:rPr lang="en-US" sz="2600" dirty="0" smtClean="0">
                <a:effectLst/>
              </a:rPr>
              <a:t>monomer?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Amino acid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Nucleotide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Protein</a:t>
            </a:r>
          </a:p>
          <a:p>
            <a:pPr marL="914400" lvl="1" indent="-514350">
              <a:buClrTx/>
              <a:buFont typeface="+mj-lt"/>
              <a:buAutoNum type="alphaLcPeriod"/>
            </a:pPr>
            <a:endParaRPr lang="en-US" sz="2600" dirty="0" smtClean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Amino </a:t>
            </a:r>
            <a:r>
              <a:rPr lang="en-US" sz="2600" dirty="0">
                <a:effectLst/>
              </a:rPr>
              <a:t>acids are monomers of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Nucleotides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Carbohydrates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Lipids</a:t>
            </a:r>
            <a:endParaRPr lang="en-US" sz="26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600" dirty="0" smtClean="0">
                <a:effectLst/>
              </a:rPr>
              <a:t>Proteins</a:t>
            </a:r>
            <a:endParaRPr lang="en-US" sz="2600" dirty="0">
              <a:effectLst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1" y="838200"/>
            <a:ext cx="4495800" cy="5257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Polysaccharides are what form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Carbohydrates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Proteins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Unsaturated </a:t>
            </a:r>
            <a:r>
              <a:rPr lang="en-US" sz="2300" dirty="0" smtClean="0">
                <a:effectLst/>
              </a:rPr>
              <a:t>fats</a:t>
            </a:r>
            <a:endParaRPr lang="en-US" sz="2300" dirty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This is the reaction that is involved in building polymers with the </a:t>
            </a:r>
            <a:r>
              <a:rPr lang="en-US" sz="2300" b="1" dirty="0">
                <a:effectLst/>
              </a:rPr>
              <a:t>removal of a water molecule</a:t>
            </a:r>
            <a:r>
              <a:rPr lang="en-US" sz="2300" dirty="0">
                <a:effectLst/>
              </a:rPr>
              <a:t> from the reactants is called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hydrolysis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protein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 err="1">
                <a:effectLst/>
              </a:rPr>
              <a:t>Glycosynthesis</a:t>
            </a:r>
            <a:endParaRPr lang="en-US" sz="23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sz="2300" dirty="0">
                <a:effectLst/>
              </a:rPr>
              <a:t>condensation reaction</a:t>
            </a:r>
          </a:p>
          <a:p>
            <a:pPr marL="0" lvl="0" indent="0">
              <a:buClrTx/>
              <a:buNone/>
            </a:pPr>
            <a:endParaRPr lang="en-US" sz="2300" dirty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endParaRPr lang="en-US" sz="2300" dirty="0">
              <a:effectLst/>
            </a:endParaRPr>
          </a:p>
          <a:p>
            <a:endParaRPr lang="en-US" sz="2300" dirty="0"/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700750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43"/>
            <a:ext cx="8385175" cy="669925"/>
          </a:xfrm>
        </p:spPr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765675" cy="59436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Glycogen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how plants store carbs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how animals store carbs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used for structure in plants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Is a type of lipid</a:t>
            </a:r>
          </a:p>
          <a:p>
            <a:pPr marL="0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 carb used for structure in plants is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Glycogen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Cellulose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Starch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609600"/>
            <a:ext cx="4648200" cy="62484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These form cell membranes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Phospholipids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Amino acids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T/F – Fats have more energy than carbs.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sz="2400" dirty="0">
                <a:effectLst/>
              </a:rPr>
              <a:t>Same chemical formula, but different structure = </a:t>
            </a:r>
            <a:r>
              <a:rPr lang="en-US" sz="2400" dirty="0" smtClean="0">
                <a:effectLst/>
              </a:rPr>
              <a:t>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Carbs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err="1" smtClean="0">
                <a:effectLst/>
              </a:rPr>
              <a:t>Monosaccharides</a:t>
            </a:r>
            <a:endParaRPr lang="en-US" dirty="0" smtClean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Isomers</a:t>
            </a:r>
          </a:p>
          <a:p>
            <a:pPr marL="914400" lvl="1" indent="-514350">
              <a:buClrTx/>
              <a:buFont typeface="+mj-lt"/>
              <a:buAutoNum type="alphaLcPeriod"/>
            </a:pPr>
            <a:endParaRPr lang="en-US" dirty="0">
              <a:effectLst/>
            </a:endParaRPr>
          </a:p>
          <a:p>
            <a:pPr marL="514350" indent="-514350">
              <a:buClrTx/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751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occurring below?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2400" y="3048000"/>
            <a:ext cx="8382000" cy="3810000"/>
            <a:chOff x="336" y="816"/>
            <a:chExt cx="4416" cy="1863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3158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>
              <a:effectLst/>
              <a:latin typeface="Arial Black" charset="0"/>
            </a:endParaRPr>
          </a:p>
        </p:txBody>
      </p:sp>
      <p:sp>
        <p:nvSpPr>
          <p:cNvPr id="146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sz="15000" dirty="0">
                <a:effectLst/>
                <a:latin typeface="Arial Black" charset="0"/>
              </a:rPr>
              <a:t>The End</a:t>
            </a:r>
            <a:endParaRPr lang="en-US" sz="15000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385175" cy="838200"/>
          </a:xfrm>
        </p:spPr>
        <p:txBody>
          <a:bodyPr/>
          <a:lstStyle/>
          <a:p>
            <a:r>
              <a:rPr lang="en-US" dirty="0" smtClean="0"/>
              <a:t>10/31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5638800"/>
          </a:xfrm>
        </p:spPr>
        <p:txBody>
          <a:bodyPr/>
          <a:lstStyle/>
          <a:p>
            <a:r>
              <a:rPr lang="en-US" dirty="0" smtClean="0"/>
              <a:t>10/31 ATB </a:t>
            </a:r>
            <a:r>
              <a:rPr lang="en-US" dirty="0" smtClean="0">
                <a:sym typeface="Wingdings"/>
              </a:rPr>
              <a:t> What is the monomer of:</a:t>
            </a:r>
          </a:p>
          <a:p>
            <a:pPr lvl="1"/>
            <a:r>
              <a:rPr lang="en-US" dirty="0" smtClean="0">
                <a:sym typeface="Wingdings"/>
              </a:rPr>
              <a:t>Nucleic acids –</a:t>
            </a:r>
          </a:p>
          <a:p>
            <a:pPr lvl="1"/>
            <a:r>
              <a:rPr lang="en-US" dirty="0" smtClean="0">
                <a:sym typeface="Wingdings"/>
              </a:rPr>
              <a:t>Carbohydrates – </a:t>
            </a:r>
          </a:p>
          <a:p>
            <a:pPr lvl="1"/>
            <a:r>
              <a:rPr lang="en-US" dirty="0" smtClean="0">
                <a:sym typeface="Wingdings"/>
              </a:rPr>
              <a:t>Proteins – </a:t>
            </a:r>
          </a:p>
          <a:p>
            <a:r>
              <a:rPr lang="en-US" u="sng" dirty="0" smtClean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pPr lvl="1"/>
            <a:r>
              <a:rPr lang="en-US" dirty="0" smtClean="0">
                <a:sym typeface="Wingdings"/>
              </a:rPr>
              <a:t>Review for test </a:t>
            </a:r>
          </a:p>
          <a:p>
            <a:pPr lvl="1"/>
            <a:r>
              <a:rPr lang="en-US" dirty="0" smtClean="0">
                <a:sym typeface="Wingdings"/>
              </a:rPr>
              <a:t>Complete summary sheet</a:t>
            </a:r>
          </a:p>
          <a:p>
            <a:pPr lvl="1"/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Tomorrow!</a:t>
            </a:r>
          </a:p>
          <a:p>
            <a:pPr lvl="1"/>
            <a:r>
              <a:rPr lang="en-US" dirty="0" smtClean="0">
                <a:sym typeface="Wingdings"/>
              </a:rPr>
              <a:t>Study Guide = Friday</a:t>
            </a:r>
          </a:p>
          <a:p>
            <a:pPr lvl="1"/>
            <a:r>
              <a:rPr lang="en-US" dirty="0" err="1" smtClean="0">
                <a:sym typeface="Wingdings"/>
              </a:rPr>
              <a:t>Xword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= Friday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283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0"/>
            <a:ext cx="7315200" cy="51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600" dirty="0">
                <a:effectLst/>
                <a:latin typeface="Arial Black" charset="0"/>
              </a:rPr>
              <a:t>REVIEW:  write answers somewhere…</a:t>
            </a:r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81000"/>
            <a:ext cx="9144000" cy="6477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monomer?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are the three </a:t>
            </a:r>
            <a:r>
              <a:rPr lang="en-US" sz="2800" dirty="0" smtClean="0">
                <a:effectLst/>
                <a:latin typeface="Arial" charset="0"/>
              </a:rPr>
              <a:t>monosaccharide's examples?</a:t>
            </a:r>
            <a:endParaRPr lang="en-US" sz="2800" dirty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a macromolecule?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</a:t>
            </a:r>
            <a:r>
              <a:rPr lang="en-US" sz="2800" dirty="0" smtClean="0">
                <a:effectLst/>
                <a:latin typeface="Arial" charset="0"/>
              </a:rPr>
              <a:t>does </a:t>
            </a:r>
            <a:r>
              <a:rPr lang="ja-JP" altLang="en-US" sz="2800" dirty="0" smtClean="0">
                <a:effectLst/>
                <a:latin typeface="Arial" charset="0"/>
              </a:rPr>
              <a:t>“</a:t>
            </a:r>
            <a:r>
              <a:rPr lang="en-US" altLang="ja-JP" sz="2800" dirty="0">
                <a:effectLst/>
                <a:latin typeface="Arial" charset="0"/>
              </a:rPr>
              <a:t>poly</a:t>
            </a:r>
            <a:r>
              <a:rPr lang="ja-JP" altLang="en-US" sz="2800" dirty="0">
                <a:effectLst/>
                <a:latin typeface="Arial" charset="0"/>
              </a:rPr>
              <a:t>”</a:t>
            </a:r>
            <a:r>
              <a:rPr lang="en-US" altLang="ja-JP" sz="2800" dirty="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</a:t>
            </a:r>
            <a:r>
              <a:rPr lang="en-US" sz="2800" dirty="0" smtClean="0">
                <a:effectLst/>
                <a:latin typeface="Arial" charset="0"/>
              </a:rPr>
              <a:t>are the 2 main function </a:t>
            </a:r>
            <a:r>
              <a:rPr lang="en-US" sz="2800" dirty="0">
                <a:effectLst/>
                <a:latin typeface="Arial" charset="0"/>
              </a:rPr>
              <a:t>of </a:t>
            </a:r>
            <a:r>
              <a:rPr lang="en-US" sz="2800" dirty="0" smtClean="0">
                <a:effectLst/>
                <a:latin typeface="Arial" charset="0"/>
              </a:rPr>
              <a:t>carbs in </a:t>
            </a:r>
            <a:r>
              <a:rPr lang="en-US" sz="2800" dirty="0">
                <a:effectLst/>
                <a:latin typeface="Arial" charset="0"/>
              </a:rPr>
              <a:t>plants?  </a:t>
            </a:r>
            <a:endParaRPr lang="en-US" sz="2800" dirty="0" smtClean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is the function of carbs in </a:t>
            </a:r>
            <a:r>
              <a:rPr lang="en-US" sz="2800" dirty="0">
                <a:effectLst/>
                <a:latin typeface="Arial" charset="0"/>
              </a:rPr>
              <a:t>animals?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are </a:t>
            </a:r>
            <a:r>
              <a:rPr lang="en-US" sz="2800" dirty="0" smtClean="0">
                <a:effectLst/>
                <a:latin typeface="Arial" charset="0"/>
              </a:rPr>
              <a:t>two main </a:t>
            </a:r>
            <a:r>
              <a:rPr lang="en-US" sz="2800" dirty="0">
                <a:effectLst/>
                <a:latin typeface="Arial" charset="0"/>
              </a:rPr>
              <a:t>functions of lipids?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</a:t>
            </a:r>
            <a:r>
              <a:rPr lang="en-US" sz="2800" dirty="0">
                <a:effectLst/>
                <a:latin typeface="Arial" charset="0"/>
              </a:rPr>
              <a:t>is the monomer of carbohydrates?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does </a:t>
            </a:r>
            <a:r>
              <a:rPr lang="ja-JP" altLang="en-US" sz="2800" dirty="0">
                <a:effectLst/>
                <a:latin typeface="Arial" charset="0"/>
              </a:rPr>
              <a:t>“</a:t>
            </a:r>
            <a:r>
              <a:rPr lang="en-US" altLang="ja-JP" sz="2800" dirty="0">
                <a:effectLst/>
                <a:latin typeface="Arial" charset="0"/>
              </a:rPr>
              <a:t>disaccharide</a:t>
            </a:r>
            <a:r>
              <a:rPr lang="ja-JP" altLang="en-US" sz="2800" dirty="0">
                <a:effectLst/>
                <a:latin typeface="Arial" charset="0"/>
              </a:rPr>
              <a:t>”</a:t>
            </a:r>
            <a:r>
              <a:rPr lang="en-US" altLang="ja-JP" sz="2800" dirty="0">
                <a:effectLst/>
                <a:latin typeface="Arial" charset="0"/>
              </a:rPr>
              <a:t> mean?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>
                <a:effectLst/>
                <a:latin typeface="Arial" charset="0"/>
              </a:rPr>
              <a:t>What is the function of a condensation reaction?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Same chemical formula, but different structure = 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type of reaction breaks down polymers?? 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r>
              <a:rPr lang="en-US" sz="2800" dirty="0" smtClean="0">
                <a:effectLst/>
                <a:latin typeface="Arial" charset="0"/>
              </a:rPr>
              <a:t>What are the elements that make up most organic compounds?</a:t>
            </a: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endParaRPr lang="en-US" sz="2800" dirty="0" smtClean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  <a:buFont typeface="Wingdings" charset="0"/>
              <a:buAutoNum type="arabicPeriod"/>
            </a:pPr>
            <a:endParaRPr lang="en-US" sz="2800" dirty="0">
              <a:effectLst/>
              <a:latin typeface="Arial" charset="0"/>
            </a:endParaRPr>
          </a:p>
          <a:p>
            <a:pPr marL="533400" indent="-533400">
              <a:lnSpc>
                <a:spcPct val="80000"/>
              </a:lnSpc>
            </a:pPr>
            <a:endParaRPr lang="en-US" sz="2800" dirty="0"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153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6" y="0"/>
            <a:ext cx="9140753" cy="5715000"/>
          </a:xfrm>
        </p:spPr>
        <p:txBody>
          <a:bodyPr/>
          <a:lstStyle/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/>
              <a:t>What is the chemical formula for glucose</a:t>
            </a:r>
            <a:r>
              <a:rPr lang="en-US" sz="2800" dirty="0" smtClean="0"/>
              <a:t>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monomer of nucleic acids?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monomer of proteins?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function of proteins?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/>
              <a:t>What macromolecule composes enzymes</a:t>
            </a:r>
            <a:r>
              <a:rPr lang="en-US" sz="2800" dirty="0" smtClean="0"/>
              <a:t>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type of reaction is occurring below?</a:t>
            </a:r>
          </a:p>
          <a:p>
            <a:pPr marL="514350" indent="-514350">
              <a:buFont typeface="Wingdings" charset="2"/>
              <a:buAutoNum type="arabicPlain" startAt="14"/>
            </a:pPr>
            <a:r>
              <a:rPr lang="en-US" sz="2800" dirty="0" smtClean="0"/>
              <a:t>What is the </a:t>
            </a:r>
            <a:r>
              <a:rPr lang="en-US" sz="2800" u="sng" dirty="0" smtClean="0"/>
              <a:t>product</a:t>
            </a:r>
            <a:r>
              <a:rPr lang="en-US" sz="2800" dirty="0" smtClean="0"/>
              <a:t> of the reaction</a:t>
            </a:r>
            <a:r>
              <a:rPr lang="en-US" sz="2800" dirty="0"/>
              <a:t>?</a:t>
            </a:r>
            <a:endParaRPr lang="en-US" sz="2800" dirty="0" smtClean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81000" y="3657600"/>
            <a:ext cx="8153400" cy="3200400"/>
            <a:chOff x="336" y="816"/>
            <a:chExt cx="4416" cy="186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1926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Organic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990600"/>
            <a:ext cx="8235950" cy="54864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b="1" u="sng">
                <a:effectLst/>
                <a:latin typeface="Arial" charset="0"/>
              </a:rPr>
              <a:t>Review</a:t>
            </a:r>
            <a:r>
              <a:rPr lang="en-US" sz="2600" b="1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element is in most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organic compounds?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CARBON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How many valence electrons does carbon have?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Four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What type of bonds can carbon form?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600" b="1">
                <a:effectLst/>
                <a:latin typeface="Arial" charset="0"/>
                <a:ea typeface="ＭＳ Ｐゴシック" charset="0"/>
              </a:rPr>
              <a:t>Single, double or </a:t>
            </a:r>
            <a:br>
              <a:rPr lang="en-US" sz="2600" b="1">
                <a:effectLst/>
                <a:latin typeface="Arial" charset="0"/>
                <a:ea typeface="ＭＳ Ｐゴシック" charset="0"/>
              </a:rPr>
            </a:br>
            <a:r>
              <a:rPr lang="en-US" sz="2600" b="1">
                <a:effectLst/>
                <a:latin typeface="Arial" charset="0"/>
                <a:ea typeface="ＭＳ Ｐゴシック" charset="0"/>
              </a:rPr>
              <a:t>triple bonds</a:t>
            </a: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600" b="1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sz="2400">
              <a:latin typeface="Arial" charset="0"/>
              <a:ea typeface="ＭＳ Ｐゴシック" charset="0"/>
            </a:endParaRP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989388"/>
            <a:ext cx="34290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52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 in your study guide</a:t>
            </a:r>
          </a:p>
          <a:p>
            <a:r>
              <a:rPr lang="en-US" dirty="0" smtClean="0"/>
              <a:t>Turn in your crosswords</a:t>
            </a:r>
          </a:p>
          <a:p>
            <a:endParaRPr lang="en-US" dirty="0"/>
          </a:p>
          <a:p>
            <a:r>
              <a:rPr lang="en-US" dirty="0" err="1" smtClean="0"/>
              <a:t>Scantron</a:t>
            </a:r>
            <a:r>
              <a:rPr lang="en-US" dirty="0" smtClean="0"/>
              <a:t> – start on #101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751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400"/>
            <a:ext cx="8385175" cy="1431925"/>
          </a:xfrm>
        </p:spPr>
        <p:txBody>
          <a:bodyPr/>
          <a:lstStyle/>
          <a:p>
            <a:r>
              <a:rPr lang="en-US" dirty="0" smtClean="0"/>
              <a:t>11/4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410200"/>
          </a:xfrm>
        </p:spPr>
        <p:txBody>
          <a:bodyPr/>
          <a:lstStyle/>
          <a:p>
            <a:r>
              <a:rPr lang="en-US" dirty="0" smtClean="0"/>
              <a:t>11/4 ATB </a:t>
            </a:r>
            <a:r>
              <a:rPr lang="en-US" dirty="0" smtClean="0">
                <a:sym typeface="Wingdings"/>
              </a:rPr>
              <a:t> What is the function of a condensation reaction?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Test corrections</a:t>
            </a:r>
          </a:p>
          <a:p>
            <a:pPr lvl="1"/>
            <a:r>
              <a:rPr lang="en-US" dirty="0" smtClean="0">
                <a:sym typeface="Wingdings"/>
              </a:rPr>
              <a:t>I’ve circled the #’s you got wrong on your test</a:t>
            </a:r>
          </a:p>
          <a:p>
            <a:pPr lvl="1"/>
            <a:r>
              <a:rPr lang="en-US" dirty="0" smtClean="0">
                <a:sym typeface="Wingdings"/>
              </a:rPr>
              <a:t>You may use your notes / book to put the correct answer and improve your grade</a:t>
            </a:r>
          </a:p>
          <a:p>
            <a:pPr lvl="1"/>
            <a:r>
              <a:rPr lang="en-US" dirty="0" smtClean="0">
                <a:sym typeface="Wingdings"/>
              </a:rPr>
              <a:t>You must work on this by yourself, b/c it’s your test</a:t>
            </a:r>
          </a:p>
          <a:p>
            <a:pPr lvl="1"/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94859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40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4114800" cy="762000"/>
          </a:xfrm>
        </p:spPr>
        <p:txBody>
          <a:bodyPr/>
          <a:lstStyle/>
          <a:p>
            <a:r>
              <a:rPr lang="en-US" sz="4000" dirty="0" smtClean="0"/>
              <a:t>TEST IMAGES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209"/>
            <a:ext cx="3810000" cy="35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267200"/>
            <a:ext cx="8153400" cy="2333625"/>
            <a:chOff x="801" y="5584"/>
            <a:chExt cx="10440" cy="241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1" y="5944"/>
              <a:ext cx="4320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1" y="5584"/>
              <a:ext cx="2556" cy="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801" y="6124"/>
              <a:ext cx="3240" cy="1800"/>
              <a:chOff x="576" y="5967"/>
              <a:chExt cx="4005" cy="2199"/>
            </a:xfrm>
          </p:grpSpPr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" y="5967"/>
                <a:ext cx="4005" cy="2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9CC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66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Rectangle 7"/>
              <p:cNvSpPr>
                <a:spLocks noChangeArrowheads="1"/>
              </p:cNvSpPr>
              <p:nvPr/>
            </p:nvSpPr>
            <p:spPr bwMode="auto">
              <a:xfrm>
                <a:off x="3501" y="6664"/>
                <a:ext cx="108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4724400" y="144462"/>
            <a:ext cx="4275138" cy="3970338"/>
            <a:chOff x="864" y="11524"/>
            <a:chExt cx="3367" cy="2804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1526"/>
              <a:ext cx="1776" cy="2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66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1" y="11524"/>
              <a:ext cx="1450" cy="2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66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9167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7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669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We create synthetic polymers</a:t>
            </a:r>
          </a:p>
        </p:txBody>
      </p:sp>
      <p:sp>
        <p:nvSpPr>
          <p:cNvPr id="151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685800"/>
            <a:ext cx="82296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400" b="1">
                <a:effectLst/>
                <a:latin typeface="Arial" charset="0"/>
              </a:rPr>
              <a:t>Plastics</a:t>
            </a:r>
            <a:r>
              <a:rPr lang="en-US" sz="2400">
                <a:effectLst/>
                <a:latin typeface="Arial" charset="0"/>
              </a:rPr>
              <a:t> = synthetic (human-made) polymers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Best known by their brand names (Nylon, Teflon, Kevlar)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Many are derived from petroleum hydrocarbons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Valuable because they resist chemical breakdown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Problematic because they cause long-lasting waste and pollution</a:t>
            </a:r>
          </a:p>
          <a:p>
            <a:pPr lvl="2"/>
            <a:r>
              <a:rPr lang="en-US">
                <a:effectLst/>
                <a:latin typeface="Arial" charset="0"/>
                <a:ea typeface="ＭＳ Ｐゴシック" charset="0"/>
              </a:rPr>
              <a:t>Wildlife and health problems, water quality issues, harmful to marine animals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We must design less-polluting alternatives and increase recycling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1752600"/>
            <a:ext cx="69342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Answer the following: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1. What elements are in carbohydrates?</a:t>
            </a:r>
          </a:p>
          <a:p>
            <a:pPr>
              <a:lnSpc>
                <a:spcPct val="110000"/>
              </a:lnSpc>
            </a:pPr>
            <a:r>
              <a:rPr lang="en-US" sz="2400">
                <a:effectLst/>
                <a:latin typeface="Arial" charset="0"/>
              </a:rPr>
              <a:t>2. What are the three categories of carbohydrates?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3. What are the simplest carbohydrates called?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4. Identify three simple sugars.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5. What is the CHEMICAL FORMULA for any simple sugar?</a:t>
            </a:r>
          </a:p>
          <a:p>
            <a:pPr>
              <a:lnSpc>
                <a:spcPct val="80000"/>
              </a:lnSpc>
            </a:pPr>
            <a:r>
              <a:rPr lang="en-US" sz="2400">
                <a:effectLst/>
                <a:latin typeface="Arial" charset="0"/>
              </a:rPr>
              <a:t>6. What are ALL monosaccharides to each other, because they have the same chemical formula?</a:t>
            </a:r>
          </a:p>
        </p:txBody>
      </p:sp>
      <p:sp>
        <p:nvSpPr>
          <p:cNvPr id="153602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autoUpdateAnimBg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10600" cy="5257800"/>
          </a:xfrm>
        </p:spPr>
        <p:txBody>
          <a:bodyPr/>
          <a:lstStyle/>
          <a:p>
            <a:r>
              <a:rPr lang="en-US" sz="2400">
                <a:effectLst/>
                <a:latin typeface="Arial" charset="0"/>
              </a:rPr>
              <a:t>7. When 2 simple sugars bond together, what is the NEW PRODUCT?</a:t>
            </a:r>
          </a:p>
          <a:p>
            <a:r>
              <a:rPr lang="en-US" sz="2400">
                <a:effectLst/>
                <a:latin typeface="Arial" charset="0"/>
              </a:rPr>
              <a:t>8. When ANY 2 molecules join together, and water is lost in the joining, what is that called?</a:t>
            </a:r>
          </a:p>
          <a:p>
            <a:r>
              <a:rPr lang="en-US" sz="2400">
                <a:effectLst/>
                <a:latin typeface="Arial" charset="0"/>
              </a:rPr>
              <a:t>9.  Because all monosaccharides are isomers of each other, what MUST be true about ALL DISACCHARIDES?!</a:t>
            </a:r>
          </a:p>
        </p:txBody>
      </p:sp>
      <p:sp>
        <p:nvSpPr>
          <p:cNvPr id="155650" name="WordArt 3"/>
          <p:cNvSpPr>
            <a:spLocks noChangeArrowheads="1" noChangeShapeType="1" noTextEdit="1"/>
          </p:cNvSpPr>
          <p:nvPr/>
        </p:nvSpPr>
        <p:spPr bwMode="auto">
          <a:xfrm rot="302862">
            <a:off x="304800" y="609600"/>
            <a:ext cx="75438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  <a:ea typeface="Impact"/>
                <a:cs typeface="Impact"/>
              </a:rPr>
              <a:t>Carbohydrate Summary: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autoUpdateAnimBg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</a:rPr>
              <a:t>Functional groups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Attached to the carbon – influences the compounds properties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Ex: 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Ethanol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>
                <a:latin typeface="Arial" charset="0"/>
                <a:ea typeface="ＭＳ Ｐゴシック" charset="0"/>
              </a:rPr>
              <a:t>Oh hydroxyl group – makes molecule polar (hydrophilic)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4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 descr="E:\ethan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62575"/>
            <a:ext cx="2628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1981200" y="5715000"/>
            <a:ext cx="1447800" cy="838200"/>
          </a:xfrm>
          <a:prstGeom prst="ellipse">
            <a:avLst/>
          </a:prstGeom>
          <a:noFill/>
          <a:ln w="25400" cap="flat" cmpd="sng" algn="ctr">
            <a:solidFill>
              <a:schemeClr val="tx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pic>
        <p:nvPicPr>
          <p:cNvPr id="1597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2819400"/>
            <a:ext cx="33893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10/30 1</a:t>
            </a:r>
            <a:r>
              <a:rPr lang="en-US" baseline="30000" dirty="0" smtClean="0"/>
              <a:t>st</a:t>
            </a:r>
            <a:r>
              <a:rPr lang="en-US" dirty="0" smtClean="0"/>
              <a:t> and 9th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10/30 ATB </a:t>
            </a:r>
            <a:r>
              <a:rPr lang="en-US" dirty="0" smtClean="0">
                <a:sym typeface="Wingdings"/>
              </a:rPr>
              <a:t>  What are three elements that make up organic compounds?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Describe monomers / polymers</a:t>
            </a:r>
          </a:p>
          <a:p>
            <a:pPr lvl="1"/>
            <a:r>
              <a:rPr lang="en-US" dirty="0" smtClean="0">
                <a:sym typeface="Wingdings"/>
              </a:rPr>
              <a:t>Talk </a:t>
            </a:r>
            <a:r>
              <a:rPr lang="en-US" smtClean="0">
                <a:sym typeface="Wingdings"/>
              </a:rPr>
              <a:t>about carbohydrates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7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Glucose is stored in large macromolecule called glycogen, which is 100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of glucose</a:t>
            </a:r>
            <a:r>
              <a:rPr lang="ja-JP" altLang="en-US" sz="2000">
                <a:latin typeface="Arial" charset="0"/>
                <a:ea typeface="ＭＳ Ｐゴシック" charset="0"/>
              </a:rPr>
              <a:t>’</a:t>
            </a:r>
            <a:r>
              <a:rPr lang="en-US" sz="2000">
                <a:latin typeface="Arial" charset="0"/>
                <a:ea typeface="ＭＳ Ｐゴシック" charset="0"/>
              </a:rPr>
              <a:t>s bonded together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Plants store glucose as polysaccharide starch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Also as cellulose which helps with rigidity of plants – makes up 50% of wood – hard to break down / digest</a:t>
            </a: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324600" cy="523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/>
          <p:cNvSpPr>
            <a:spLocks noGrp="1" noRot="1" noChangeArrowheads="1"/>
          </p:cNvSpPr>
          <p:nvPr>
            <p:ph type="title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589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5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6800850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679825"/>
            <a:ext cx="259080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548063"/>
            <a:ext cx="2978150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6793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7939" name="Picture 2" descr="Reinforc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5513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2" descr="Concept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b="2409"/>
          <a:stretch>
            <a:fillRect/>
          </a:stretch>
        </p:blipFill>
        <p:spPr bwMode="auto">
          <a:xfrm>
            <a:off x="2144713" y="0"/>
            <a:ext cx="5251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10-14 ATB</a:t>
            </a:r>
          </a:p>
        </p:txBody>
      </p:sp>
      <p:sp>
        <p:nvSpPr>
          <p:cNvPr id="16998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2192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All group members must be working.  You must learn the information and know your role in the presentation</a:t>
            </a:r>
          </a:p>
          <a:p>
            <a:r>
              <a:rPr lang="en-US">
                <a:effectLst/>
                <a:latin typeface="Arial" charset="0"/>
              </a:rPr>
              <a:t>By the end of the period…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I need to have your printed NOTE OUTLINE (with a few diagrams to help your classmates)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You should be done with your PowerPoint.</a:t>
            </a:r>
          </a:p>
          <a:p>
            <a:pPr lvl="1"/>
            <a:endParaRPr lang="en-US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88"/>
            <a:ext cx="8385175" cy="915988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latin typeface="Arial Black" charset="0"/>
              </a:rPr>
              <a:t>Lipid Structure</a:t>
            </a:r>
            <a:endParaRPr lang="en-US" sz="4000" dirty="0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</a:rPr>
              <a:t>Fatty acids</a:t>
            </a:r>
            <a:r>
              <a:rPr lang="en-US" sz="2600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Make up most lipids – a variety of types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Have different length carbon tails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u="sng" dirty="0">
                <a:latin typeface="Arial" charset="0"/>
                <a:ea typeface="ＭＳ Ｐゴシック" charset="0"/>
              </a:rPr>
              <a:t>Structure</a:t>
            </a:r>
            <a:r>
              <a:rPr lang="en-US" sz="2600" dirty="0">
                <a:latin typeface="Arial" charset="0"/>
                <a:ea typeface="ＭＳ Ｐゴシック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latin typeface="Arial" charset="0"/>
                <a:ea typeface="ＭＳ Ｐゴシック" charset="0"/>
              </a:rPr>
              <a:t>Carboxyl head and long carbon tail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849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5765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0"/>
            <a:ext cx="42672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781175"/>
            <a:ext cx="2647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3886200" y="1676400"/>
            <a:ext cx="1828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82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Polar vs Nonpolar side</a:t>
            </a:r>
          </a:p>
        </p:txBody>
      </p:sp>
      <p:sp>
        <p:nvSpPr>
          <p:cNvPr id="151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76400"/>
            <a:ext cx="8839200" cy="4191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sz="2800">
                <a:latin typeface="Arial" charset="0"/>
              </a:rPr>
              <a:t>Carbon chain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TAIL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non-polar = hydrophobic</a:t>
            </a:r>
          </a:p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>
                <a:latin typeface="Arial" charset="0"/>
              </a:rPr>
              <a:t>Carboxyl group = </a:t>
            </a:r>
            <a:r>
              <a:rPr lang="ja-JP" altLang="en-US" sz="2800">
                <a:latin typeface="Arial" charset="0"/>
              </a:rPr>
              <a:t>“</a:t>
            </a:r>
            <a:r>
              <a:rPr lang="en-US" sz="2800">
                <a:latin typeface="Arial" charset="0"/>
              </a:rPr>
              <a:t>HEAD</a:t>
            </a:r>
            <a:r>
              <a:rPr lang="ja-JP" altLang="en-US" sz="2800">
                <a:latin typeface="Arial" charset="0"/>
              </a:rPr>
              <a:t>”</a:t>
            </a:r>
            <a:r>
              <a:rPr lang="en-US" sz="2800">
                <a:latin typeface="Arial" charset="0"/>
              </a:rPr>
              <a:t> = polar = hydrophilic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4648200" y="1447800"/>
            <a:ext cx="3962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5181600" y="2514600"/>
            <a:ext cx="28956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849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Organic Compounds</a:t>
            </a:r>
          </a:p>
        </p:txBody>
      </p:sp>
      <p:sp>
        <p:nvSpPr>
          <p:cNvPr id="263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8229600" cy="3082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>
                <a:effectLst/>
                <a:latin typeface="Arial" charset="0"/>
              </a:rPr>
              <a:t>Organic Compounds</a:t>
            </a:r>
            <a:r>
              <a:rPr lang="en-US" u="sng" dirty="0">
                <a:effectLst/>
                <a:latin typeface="Arial" charset="0"/>
              </a:rPr>
              <a:t> </a:t>
            </a:r>
            <a:r>
              <a:rPr lang="en-US" dirty="0">
                <a:effectLst/>
                <a:latin typeface="Arial" charset="0"/>
              </a:rPr>
              <a:t>= 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carbon atoms joined by covalent bonds and may include other elements </a:t>
            </a:r>
          </a:p>
          <a:p>
            <a:pPr lvl="1"/>
            <a:r>
              <a:rPr lang="en-US" u="sng" dirty="0">
                <a:effectLst/>
                <a:latin typeface="Arial" charset="0"/>
                <a:ea typeface="ＭＳ Ｐゴシック" charset="0"/>
              </a:rPr>
              <a:t>Important elements are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(other than carbon)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Hydrogen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Nitrogen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Oxygen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Sulfur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Phosphorus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28600"/>
            <a:ext cx="914400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>
                <a:effectLst/>
                <a:latin typeface="Arial" charset="0"/>
              </a:rPr>
              <a:t>Hydrocarbons</a:t>
            </a:r>
            <a:r>
              <a:rPr lang="en-US" dirty="0">
                <a:effectLst/>
                <a:latin typeface="Arial" charset="0"/>
              </a:rPr>
              <a:t> = 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Compounds that contain only carbon and hydrogen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The simplest hydrocarbon is methane or CH</a:t>
            </a:r>
            <a:r>
              <a:rPr lang="en-US" baseline="-25000" dirty="0">
                <a:effectLst/>
                <a:latin typeface="Arial" charset="0"/>
                <a:ea typeface="ＭＳ Ｐゴシック" charset="0"/>
              </a:rPr>
              <a:t>4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Hydrocarbons can be a gas, liquid or solid</a:t>
            </a:r>
          </a:p>
          <a:p>
            <a:endParaRPr lang="en-US" dirty="0">
              <a:effectLst/>
              <a:latin typeface="Arial" charset="0"/>
            </a:endParaRPr>
          </a:p>
        </p:txBody>
      </p:sp>
      <p:pic>
        <p:nvPicPr>
          <p:cNvPr id="30722" name="Picture 4" descr="04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2263"/>
            <a:ext cx="9144000" cy="399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Rectangle 5"/>
          <p:cNvSpPr>
            <a:spLocks noChangeArrowheads="1"/>
          </p:cNvSpPr>
          <p:nvPr/>
        </p:nvSpPr>
        <p:spPr bwMode="auto">
          <a:xfrm>
            <a:off x="5410200" y="1295400"/>
            <a:ext cx="2590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6"/>
          <p:cNvSpPr>
            <a:spLocks noChangeArrowheads="1"/>
          </p:cNvSpPr>
          <p:nvPr/>
        </p:nvSpPr>
        <p:spPr bwMode="auto">
          <a:xfrm>
            <a:off x="4572000" y="1905000"/>
            <a:ext cx="2971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9" grpId="0" animBg="1"/>
      <p:bldP spid="2826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Hydrocarbon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971800"/>
            <a:ext cx="6350000" cy="24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19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31746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41275"/>
            <a:ext cx="6134100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467" y="1"/>
            <a:ext cx="9152467" cy="914400"/>
          </a:xfrm>
        </p:spPr>
        <p:txBody>
          <a:bodyPr/>
          <a:lstStyle/>
          <a:p>
            <a:r>
              <a:rPr lang="en-US" dirty="0" smtClean="0"/>
              <a:t>Building Carbon Compounds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" y="914400"/>
            <a:ext cx="9110133" cy="5410200"/>
          </a:xfrm>
        </p:spPr>
        <p:txBody>
          <a:bodyPr/>
          <a:lstStyle/>
          <a:p>
            <a:r>
              <a:rPr lang="en-US" dirty="0" smtClean="0"/>
              <a:t>Groups - who you are sitting next to </a:t>
            </a:r>
          </a:p>
          <a:p>
            <a:r>
              <a:rPr lang="en-US" dirty="0" smtClean="0"/>
              <a:t>Separate the different parts of the kit into piles</a:t>
            </a:r>
          </a:p>
          <a:p>
            <a:r>
              <a:rPr lang="en-US" dirty="0" smtClean="0"/>
              <a:t>Using a periodic table figure out the color of the four different atoms (Use the # of valence electrons)</a:t>
            </a:r>
          </a:p>
          <a:p>
            <a:pPr lvl="1"/>
            <a:r>
              <a:rPr lang="en-US" dirty="0" smtClean="0"/>
              <a:t>Hydrogen = ?</a:t>
            </a:r>
          </a:p>
          <a:p>
            <a:pPr lvl="1"/>
            <a:r>
              <a:rPr lang="en-US" dirty="0" smtClean="0"/>
              <a:t>Oxygen = ?</a:t>
            </a:r>
          </a:p>
          <a:p>
            <a:pPr lvl="1"/>
            <a:r>
              <a:rPr lang="en-US" dirty="0" smtClean="0"/>
              <a:t>Nitrogen =?</a:t>
            </a:r>
          </a:p>
          <a:p>
            <a:r>
              <a:rPr lang="en-US" dirty="0" smtClean="0"/>
              <a:t>What are the tubes representing?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17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10/28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START NEW ATB LIST!!!</a:t>
            </a:r>
          </a:p>
          <a:p>
            <a:r>
              <a:rPr lang="en-US" dirty="0" smtClean="0"/>
              <a:t>10/28 ATB </a:t>
            </a:r>
            <a:r>
              <a:rPr lang="en-US" dirty="0" smtClean="0">
                <a:sym typeface="Wingdings"/>
              </a:rPr>
              <a:t> What foods do you find carbohydrates in?</a:t>
            </a:r>
          </a:p>
          <a:p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Turn in your ATB’s</a:t>
            </a:r>
          </a:p>
          <a:p>
            <a:pPr lvl="1"/>
            <a:r>
              <a:rPr lang="en-US" dirty="0" smtClean="0">
                <a:sym typeface="Wingdings"/>
              </a:rPr>
              <a:t>Turn in your vocab list (#1-33)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172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10/17 3rd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NEW ATB LIST</a:t>
            </a:r>
          </a:p>
          <a:p>
            <a:r>
              <a:rPr lang="en-US" dirty="0" smtClean="0"/>
              <a:t>10/17 ATB </a:t>
            </a:r>
            <a:r>
              <a:rPr lang="en-US" dirty="0" smtClean="0">
                <a:sym typeface="Wingdings"/>
              </a:rPr>
              <a:t> What is the type of bond between carbon for C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making organic molecules</a:t>
            </a:r>
          </a:p>
          <a:p>
            <a:pPr lvl="1"/>
            <a:r>
              <a:rPr lang="en-US" dirty="0" smtClean="0">
                <a:sym typeface="Wingdings"/>
              </a:rPr>
              <a:t>Start discussing carbohydrates and their function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ATB QUIZ -- Tomorrow</a:t>
            </a:r>
          </a:p>
          <a:p>
            <a:pPr lvl="1"/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289428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10/31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10/31 ATB </a:t>
            </a:r>
            <a:r>
              <a:rPr lang="en-US" dirty="0" smtClean="0">
                <a:sym typeface="Wingdings"/>
              </a:rPr>
              <a:t> How many bonds can carbon form with other substances?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using the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104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42375" cy="822325"/>
          </a:xfrm>
        </p:spPr>
        <p:txBody>
          <a:bodyPr/>
          <a:lstStyle/>
          <a:p>
            <a:r>
              <a:rPr lang="en-US" dirty="0"/>
              <a:t>Building Carbon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845550" cy="5257800"/>
          </a:xfrm>
        </p:spPr>
        <p:txBody>
          <a:bodyPr/>
          <a:lstStyle/>
          <a:p>
            <a:r>
              <a:rPr lang="en-US" sz="2500" dirty="0" smtClean="0"/>
              <a:t>Build the following molecules</a:t>
            </a:r>
          </a:p>
          <a:p>
            <a:pPr lvl="1"/>
            <a:r>
              <a:rPr lang="en-US" sz="2500" dirty="0" smtClean="0"/>
              <a:t>Methane, CH</a:t>
            </a:r>
            <a:r>
              <a:rPr lang="en-US" sz="2500" baseline="-25000" dirty="0" smtClean="0"/>
              <a:t>4</a:t>
            </a:r>
            <a:endParaRPr lang="en-US" sz="2500" dirty="0" smtClean="0"/>
          </a:p>
          <a:p>
            <a:pPr lvl="1"/>
            <a:r>
              <a:rPr lang="en-US" sz="2500" dirty="0" smtClean="0"/>
              <a:t>Ethane, C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6</a:t>
            </a:r>
            <a:endParaRPr lang="en-US" sz="2500" dirty="0" smtClean="0"/>
          </a:p>
          <a:p>
            <a:pPr lvl="1"/>
            <a:r>
              <a:rPr lang="en-US" sz="2500" dirty="0" smtClean="0"/>
              <a:t>Propane, C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8</a:t>
            </a:r>
            <a:endParaRPr lang="en-US" sz="2500" dirty="0" smtClean="0"/>
          </a:p>
          <a:p>
            <a:pPr lvl="1"/>
            <a:r>
              <a:rPr lang="en-US" sz="2500" dirty="0" smtClean="0"/>
              <a:t>Acetylene C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2</a:t>
            </a:r>
            <a:endParaRPr lang="en-US" sz="2500" dirty="0" smtClean="0"/>
          </a:p>
          <a:p>
            <a:pPr lvl="1"/>
            <a:r>
              <a:rPr lang="en-US" sz="2500" dirty="0" smtClean="0"/>
              <a:t>Butane, C</a:t>
            </a:r>
            <a:r>
              <a:rPr lang="en-US" sz="2500" baseline="-25000" dirty="0" smtClean="0"/>
              <a:t>4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10</a:t>
            </a:r>
            <a:endParaRPr lang="en-US" sz="2500" dirty="0" smtClean="0"/>
          </a:p>
          <a:p>
            <a:pPr lvl="1"/>
            <a:r>
              <a:rPr lang="en-US" sz="2500" dirty="0" err="1" smtClean="0"/>
              <a:t>Ethene</a:t>
            </a:r>
            <a:r>
              <a:rPr lang="en-US" sz="2500" dirty="0" smtClean="0"/>
              <a:t>, C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4</a:t>
            </a:r>
          </a:p>
          <a:p>
            <a:pPr lvl="1"/>
            <a:r>
              <a:rPr lang="en-US" sz="2500" dirty="0" smtClean="0"/>
              <a:t>Propene, C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6</a:t>
            </a:r>
          </a:p>
          <a:p>
            <a:pPr lvl="1"/>
            <a:r>
              <a:rPr lang="en-US" sz="2500" dirty="0" err="1" smtClean="0"/>
              <a:t>Benzne</a:t>
            </a:r>
            <a:r>
              <a:rPr lang="en-US" sz="2500" dirty="0" smtClean="0"/>
              <a:t>, C</a:t>
            </a:r>
            <a:r>
              <a:rPr lang="en-US" sz="2500" baseline="-25000" dirty="0" smtClean="0"/>
              <a:t>6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6</a:t>
            </a:r>
            <a:endParaRPr lang="en-US" sz="2500" dirty="0"/>
          </a:p>
          <a:p>
            <a:pPr lvl="1"/>
            <a:endParaRPr lang="en-US" sz="2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609600"/>
            <a:ext cx="1813837" cy="182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371600"/>
            <a:ext cx="2159000" cy="16084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438400"/>
            <a:ext cx="3352800" cy="22494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2895600"/>
            <a:ext cx="3124200" cy="2709534"/>
          </a:xfrm>
          <a:prstGeom prst="rect">
            <a:avLst/>
          </a:prstGeom>
        </p:spPr>
      </p:pic>
      <p:pic>
        <p:nvPicPr>
          <p:cNvPr id="10" name="Picture 9" descr="Screen Shot 2013-10-15 at 8.45.10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36" y="4953000"/>
            <a:ext cx="4234131" cy="965200"/>
          </a:xfrm>
          <a:prstGeom prst="rect">
            <a:avLst/>
          </a:prstGeom>
        </p:spPr>
      </p:pic>
      <p:pic>
        <p:nvPicPr>
          <p:cNvPr id="11" name="Picture 10" descr="Screen Shot 2013-10-15 at 8.45.22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5903772"/>
            <a:ext cx="4038600" cy="1055444"/>
          </a:xfrm>
          <a:prstGeom prst="rect">
            <a:avLst/>
          </a:prstGeom>
        </p:spPr>
      </p:pic>
      <p:pic>
        <p:nvPicPr>
          <p:cNvPr id="12" name="Picture 11" descr="Screen Shot 2013-10-15 at 11.44.19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5410200"/>
            <a:ext cx="2190750" cy="8378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905525"/>
            <a:ext cx="1905000" cy="191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911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867"/>
            <a:ext cx="9144000" cy="669925"/>
          </a:xfrm>
        </p:spPr>
        <p:txBody>
          <a:bodyPr/>
          <a:lstStyle/>
          <a:p>
            <a:r>
              <a:rPr lang="en-US" dirty="0" smtClean="0"/>
              <a:t>Building Organic Molecules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233" y="685800"/>
            <a:ext cx="9144000" cy="4191000"/>
          </a:xfrm>
        </p:spPr>
        <p:txBody>
          <a:bodyPr/>
          <a:lstStyle/>
          <a:p>
            <a:r>
              <a:rPr lang="en-US" dirty="0" smtClean="0"/>
              <a:t>Ethyl Alcohol (rubbing alcohol) (CH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CHOH</a:t>
            </a:r>
          </a:p>
          <a:p>
            <a:endParaRPr lang="en-US" dirty="0"/>
          </a:p>
          <a:p>
            <a:r>
              <a:rPr lang="en-US" dirty="0" smtClean="0"/>
              <a:t>Hydrogen Peroxide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</a:p>
          <a:p>
            <a:endParaRPr lang="en-US" baseline="-25000" dirty="0" smtClean="0"/>
          </a:p>
          <a:p>
            <a:endParaRPr lang="en-US" baseline="-25000" dirty="0"/>
          </a:p>
          <a:p>
            <a:endParaRPr lang="en-US" baseline="-25000" dirty="0"/>
          </a:p>
          <a:p>
            <a:endParaRPr lang="en-US" baseline="-25000" dirty="0" smtClean="0"/>
          </a:p>
          <a:p>
            <a:endParaRPr lang="en-US" baseline="-25000" dirty="0" smtClean="0"/>
          </a:p>
          <a:p>
            <a:r>
              <a:rPr lang="en-US" dirty="0" smtClean="0"/>
              <a:t>Ethanol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OH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4876800"/>
            <a:ext cx="3140976" cy="21529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4817533"/>
            <a:ext cx="3172439" cy="20150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447800"/>
            <a:ext cx="2057400" cy="205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4600" y="2148840"/>
            <a:ext cx="3352800" cy="2042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2514600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8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10/18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10/18 ATB </a:t>
            </a:r>
            <a:r>
              <a:rPr lang="en-US" dirty="0" smtClean="0">
                <a:sym typeface="Wingdings"/>
              </a:rPr>
              <a:t> Draw C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H</a:t>
            </a:r>
            <a:r>
              <a:rPr lang="en-US" baseline="-25000" dirty="0" smtClean="0">
                <a:sym typeface="Wingdings"/>
              </a:rPr>
              <a:t>6</a:t>
            </a:r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ATB quiz</a:t>
            </a:r>
          </a:p>
        </p:txBody>
      </p:sp>
    </p:spTree>
    <p:extLst>
      <p:ext uri="{BB962C8B-B14F-4D97-AF65-F5344CB8AC3E}">
        <p14:creationId xmlns:p14="http://schemas.microsoft.com/office/powerpoint/2010/main" val="3392220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761999"/>
          </a:xfrm>
        </p:spPr>
        <p:txBody>
          <a:bodyPr/>
          <a:lstStyle/>
          <a:p>
            <a:r>
              <a:rPr lang="en-US" dirty="0" smtClean="0"/>
              <a:t>Building Monomers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/>
          <a:lstStyle/>
          <a:p>
            <a:r>
              <a:rPr lang="en-US" sz="3000" dirty="0" smtClean="0"/>
              <a:t>Monomers are the small part of larger molecules</a:t>
            </a:r>
          </a:p>
          <a:p>
            <a:r>
              <a:rPr lang="en-US" dirty="0" smtClean="0"/>
              <a:t>Carbohydrate monomer = Glucose (C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12</a:t>
            </a:r>
            <a:r>
              <a:rPr lang="en-US" dirty="0" smtClean="0"/>
              <a:t>O </a:t>
            </a:r>
            <a:r>
              <a:rPr lang="en-US" baseline="-25000" dirty="0" smtClean="0"/>
              <a:t>6</a:t>
            </a:r>
            <a:r>
              <a:rPr lang="en-US" dirty="0" smtClean="0"/>
              <a:t>)</a:t>
            </a:r>
          </a:p>
          <a:p>
            <a:r>
              <a:rPr lang="en-US" dirty="0" smtClean="0"/>
              <a:t>Protein = amino acids</a:t>
            </a:r>
          </a:p>
          <a:p>
            <a:pPr lvl="1"/>
            <a:r>
              <a:rPr lang="en-US" dirty="0" smtClean="0"/>
              <a:t>Alanine (CH</a:t>
            </a:r>
            <a:r>
              <a:rPr lang="en-US" baseline="-25000" dirty="0" smtClean="0"/>
              <a:t>3</a:t>
            </a:r>
            <a:r>
              <a:rPr lang="en-US" dirty="0" smtClean="0"/>
              <a:t>CH(NH</a:t>
            </a:r>
            <a:r>
              <a:rPr lang="en-US" baseline="-25000" dirty="0" smtClean="0"/>
              <a:t>2</a:t>
            </a:r>
            <a:r>
              <a:rPr lang="en-US" dirty="0" smtClean="0"/>
              <a:t>)COOH)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Nucleic Acid = nucleotide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1295400"/>
            <a:ext cx="2413000" cy="21137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0"/>
            <a:ext cx="2244501" cy="2140693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048000" y="3048000"/>
            <a:ext cx="2514600" cy="2286000"/>
            <a:chOff x="1371600" y="3429000"/>
            <a:chExt cx="2057400" cy="1803400"/>
          </a:xfrm>
        </p:grpSpPr>
        <p:sp>
          <p:nvSpPr>
            <p:cNvPr id="8" name="Rectangle 7"/>
            <p:cNvSpPr/>
            <p:nvPr/>
          </p:nvSpPr>
          <p:spPr bwMode="auto">
            <a:xfrm>
              <a:off x="1371600" y="3429000"/>
              <a:ext cx="2057400" cy="175260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7800" y="3429000"/>
              <a:ext cx="1981200" cy="18034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973" y="4639733"/>
            <a:ext cx="2881027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75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385175" cy="898525"/>
          </a:xfrm>
        </p:spPr>
        <p:txBody>
          <a:bodyPr/>
          <a:lstStyle/>
          <a:p>
            <a:r>
              <a:rPr lang="en-US" dirty="0" smtClean="0"/>
              <a:t>Building a disaccharide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467" y="990600"/>
            <a:ext cx="8007350" cy="4191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533" y="40470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514600"/>
            <a:ext cx="57912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98800" y="10498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265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10/22 ATB </a:t>
            </a:r>
            <a:r>
              <a:rPr lang="en-US" dirty="0" smtClean="0">
                <a:sym typeface="Wingdings"/>
              </a:rPr>
              <a:t> What do you think the function of carbohydrates are?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Discuss carbohydrates and their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685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10/18 – 6</a:t>
            </a:r>
            <a:r>
              <a:rPr lang="en-US" baseline="30000" dirty="0" smtClean="0"/>
              <a:t>th</a:t>
            </a:r>
            <a:r>
              <a:rPr lang="en-US" dirty="0" smtClean="0"/>
              <a:t> No ATB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ATB Quiz today!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62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11/1 ATB </a:t>
            </a:r>
            <a:r>
              <a:rPr lang="en-US" dirty="0" smtClean="0">
                <a:sym typeface="Wingdings"/>
              </a:rPr>
              <a:t> Draw C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H</a:t>
            </a:r>
            <a:r>
              <a:rPr lang="en-US" baseline="-25000" dirty="0" smtClean="0">
                <a:sym typeface="Wingdings"/>
              </a:rPr>
              <a:t>4</a:t>
            </a:r>
          </a:p>
          <a:p>
            <a:endParaRPr lang="en-US" baseline="-25000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smtClean="0">
                <a:sym typeface="Wingdings"/>
              </a:rPr>
              <a:t>Describe carbohydrates</a:t>
            </a:r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Carbohydrates crossword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43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10/29 1</a:t>
            </a:r>
            <a:r>
              <a:rPr lang="en-US" baseline="30000" dirty="0" smtClean="0">
                <a:effectLst/>
                <a:latin typeface="Arial Black" charset="0"/>
              </a:rPr>
              <a:t>st</a:t>
            </a:r>
            <a:r>
              <a:rPr lang="en-US" dirty="0" smtClean="0">
                <a:effectLst/>
                <a:latin typeface="Arial Black" charset="0"/>
              </a:rPr>
              <a:t> and 9th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00200"/>
            <a:ext cx="884555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10/29 ATB </a:t>
            </a:r>
            <a:r>
              <a:rPr lang="en-US" dirty="0" smtClean="0">
                <a:effectLst/>
                <a:latin typeface="Arial" charset="0"/>
                <a:sym typeface="Wingdings"/>
              </a:rPr>
              <a:t> Why can / does carbon form so many different compounds (hint: it has 4 valence e-)</a:t>
            </a:r>
            <a:endParaRPr lang="en-US" dirty="0">
              <a:effectLst/>
              <a:latin typeface="Arial" charset="0"/>
            </a:endParaRPr>
          </a:p>
          <a:p>
            <a:r>
              <a:rPr lang="en-US" u="sng" dirty="0">
                <a:effectLst/>
                <a:latin typeface="Arial" charset="0"/>
              </a:rPr>
              <a:t>Today</a:t>
            </a:r>
            <a:r>
              <a:rPr lang="en-US" dirty="0">
                <a:effectLst/>
                <a:latin typeface="Arial" charset="0"/>
              </a:rPr>
              <a:t>: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Quick pre-quiz (not graded)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Start chapter on carbon compounds</a:t>
            </a:r>
          </a:p>
          <a:p>
            <a:pPr lvl="1"/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Quick pre-quiz (not graded)</a:t>
            </a:r>
          </a:p>
          <a:p>
            <a:pPr lvl="1"/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endParaRPr lang="en-US" dirty="0">
              <a:effectLst/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11-4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11-4 ATB </a:t>
            </a:r>
            <a:r>
              <a:rPr lang="en-US" dirty="0" smtClean="0">
                <a:sym typeface="Wingdings"/>
              </a:rPr>
              <a:t> What are the 4 macromolecules we will be discussing?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Review carbohydrates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803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0"/>
            <a:ext cx="8385175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Macromolecules</a:t>
            </a:r>
          </a:p>
        </p:txBody>
      </p:sp>
      <p:sp>
        <p:nvSpPr>
          <p:cNvPr id="264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5600" y="1143000"/>
            <a:ext cx="8788400" cy="4365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>
                <a:effectLst/>
                <a:latin typeface="Arial" charset="0"/>
              </a:rPr>
              <a:t>Monomers</a:t>
            </a:r>
            <a:r>
              <a:rPr lang="en-US" b="1" dirty="0">
                <a:effectLst/>
                <a:latin typeface="Arial" charset="0"/>
              </a:rPr>
              <a:t> =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Simple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molecule (“one part”)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Smaller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units that form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larger molecule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>
                <a:effectLst/>
                <a:latin typeface="Arial" charset="0"/>
                <a:ea typeface="ＭＳ Ｐゴシック" charset="0"/>
              </a:rPr>
              <a:t>(monomers attach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to other monomers to form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polymers)</a:t>
            </a:r>
            <a:endParaRPr lang="en-US" b="1" dirty="0">
              <a:effectLst/>
              <a:latin typeface="Arial" charset="0"/>
              <a:ea typeface="ＭＳ Ｐゴシック" charset="0"/>
            </a:endParaRPr>
          </a:p>
          <a:p>
            <a:r>
              <a:rPr lang="en-US" b="1" u="sng" dirty="0">
                <a:effectLst/>
                <a:latin typeface="Arial" charset="0"/>
              </a:rPr>
              <a:t>Polymers</a:t>
            </a:r>
            <a:r>
              <a:rPr lang="en-US" b="1" dirty="0">
                <a:effectLst/>
                <a:latin typeface="Arial" charset="0"/>
              </a:rPr>
              <a:t> =</a:t>
            </a:r>
            <a:endParaRPr lang="en-US" dirty="0">
              <a:effectLst/>
              <a:latin typeface="Arial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long chains of repeated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monomers (“many parts”)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r>
              <a:rPr lang="en-US" dirty="0">
                <a:effectLst/>
                <a:latin typeface="Arial" charset="0"/>
              </a:rPr>
              <a:t>Draw: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61" y="0"/>
            <a:ext cx="2819400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381000"/>
            <a:ext cx="8458200" cy="518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u="sng" dirty="0" smtClean="0">
                <a:effectLst/>
                <a:latin typeface="Arial" charset="0"/>
              </a:rPr>
              <a:t>Biological Macromolecules</a:t>
            </a:r>
            <a:r>
              <a:rPr lang="en-US" dirty="0" smtClean="0">
                <a:effectLst/>
                <a:latin typeface="Arial" charset="0"/>
              </a:rPr>
              <a:t> </a:t>
            </a:r>
            <a:r>
              <a:rPr lang="en-US" dirty="0">
                <a:effectLst/>
                <a:latin typeface="Arial" charset="0"/>
              </a:rPr>
              <a:t>= 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large-size </a:t>
            </a:r>
            <a:r>
              <a:rPr lang="en-US" dirty="0" smtClean="0">
                <a:effectLst/>
                <a:latin typeface="Arial" charset="0"/>
                <a:ea typeface="ＭＳ Ｐゴシック" charset="0"/>
              </a:rPr>
              <a:t>molecules made by living things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Three types of polymers are essential to life: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Proteins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Nucleic acids</a:t>
            </a:r>
          </a:p>
          <a:p>
            <a:pPr lvl="2"/>
            <a:r>
              <a:rPr lang="en-US" dirty="0">
                <a:effectLst/>
                <a:latin typeface="Arial" charset="0"/>
                <a:ea typeface="ＭＳ Ｐゴシック" charset="0"/>
              </a:rPr>
              <a:t>Carbohydrates</a:t>
            </a:r>
          </a:p>
          <a:p>
            <a:pPr lvl="1"/>
            <a:r>
              <a:rPr lang="en-US" dirty="0">
                <a:effectLst/>
                <a:latin typeface="Arial" charset="0"/>
                <a:ea typeface="ＭＳ Ｐゴシック" charset="0"/>
              </a:rPr>
              <a:t>Lipids (are not polymers, but are also essential)</a:t>
            </a:r>
          </a:p>
          <a:p>
            <a:endParaRPr lang="en-US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3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3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Review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5872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Mono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one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Poly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many</a:t>
            </a:r>
          </a:p>
          <a:p>
            <a:r>
              <a:rPr lang="en-US">
                <a:effectLst/>
                <a:latin typeface="Arial" charset="0"/>
              </a:rPr>
              <a:t>What does </a:t>
            </a:r>
            <a:r>
              <a:rPr lang="ja-JP" altLang="en-US">
                <a:effectLst/>
                <a:latin typeface="Arial" charset="0"/>
              </a:rPr>
              <a:t>“</a:t>
            </a:r>
            <a:r>
              <a:rPr lang="en-US" altLang="ja-JP">
                <a:effectLst/>
                <a:latin typeface="Arial" charset="0"/>
              </a:rPr>
              <a:t>mer</a:t>
            </a:r>
            <a:r>
              <a:rPr lang="ja-JP" altLang="en-US">
                <a:effectLst/>
                <a:latin typeface="Arial" charset="0"/>
              </a:rPr>
              <a:t>”</a:t>
            </a:r>
            <a:r>
              <a:rPr lang="en-US" altLang="ja-JP">
                <a:effectLst/>
                <a:latin typeface="Arial" charset="0"/>
              </a:rPr>
              <a:t> mean?</a:t>
            </a:r>
          </a:p>
          <a:p>
            <a:pPr lvl="1"/>
            <a:r>
              <a:rPr lang="en-US">
                <a:effectLst/>
                <a:latin typeface="Arial" charset="0"/>
                <a:ea typeface="ＭＳ Ｐゴシック" charset="0"/>
              </a:rPr>
              <a:t>parts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"/>
            <a:ext cx="8763000" cy="5105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endParaRPr lang="en-US" sz="2600">
              <a:latin typeface="Arial" charset="0"/>
              <a:ea typeface="ＭＳ Ｐゴシック" charset="0"/>
            </a:endParaRPr>
          </a:p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8600"/>
            <a:ext cx="34290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81600" y="3048000"/>
            <a:ext cx="3962400" cy="3810000"/>
            <a:chOff x="3931904" y="1905000"/>
            <a:chExt cx="3516646" cy="3057525"/>
          </a:xfrm>
        </p:grpSpPr>
        <p:pic>
          <p:nvPicPr>
            <p:cNvPr id="4301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904" y="1905000"/>
              <a:ext cx="195179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1905000"/>
              <a:ext cx="1581150" cy="305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42640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6975"/>
            <a:ext cx="4114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The 4 Macromolecules we</a:t>
            </a:r>
            <a:r>
              <a:rPr lang="ja-JP" altLang="en-US">
                <a:effectLst/>
                <a:latin typeface="Arial Black" charset="0"/>
              </a:rPr>
              <a:t>’</a:t>
            </a:r>
            <a:r>
              <a:rPr lang="en-US" altLang="ja-JP">
                <a:effectLst/>
                <a:latin typeface="Arial Black" charset="0"/>
              </a:rPr>
              <a:t>ll discuss…</a:t>
            </a:r>
            <a:endParaRPr lang="en-US">
              <a:effectLst/>
              <a:latin typeface="Arial Black" charset="0"/>
            </a:endParaRPr>
          </a:p>
        </p:txBody>
      </p:sp>
      <p:sp>
        <p:nvSpPr>
          <p:cNvPr id="450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Proteins </a:t>
            </a:r>
          </a:p>
          <a:p>
            <a:r>
              <a:rPr lang="en-US">
                <a:effectLst/>
                <a:latin typeface="Arial" charset="0"/>
              </a:rPr>
              <a:t>Carbohydrates</a:t>
            </a:r>
          </a:p>
          <a:p>
            <a:r>
              <a:rPr lang="en-US">
                <a:effectLst/>
                <a:latin typeface="Arial" charset="0"/>
              </a:rPr>
              <a:t>Nucleic Acids</a:t>
            </a:r>
          </a:p>
          <a:p>
            <a:r>
              <a:rPr lang="en-US">
                <a:effectLst/>
                <a:latin typeface="Arial" charset="0"/>
              </a:rPr>
              <a:t>Lipids</a:t>
            </a:r>
          </a:p>
        </p:txBody>
      </p:sp>
      <p:sp>
        <p:nvSpPr>
          <p:cNvPr id="45059" name="AutoShape 4"/>
          <p:cNvSpPr>
            <a:spLocks/>
          </p:cNvSpPr>
          <p:nvPr/>
        </p:nvSpPr>
        <p:spPr bwMode="auto">
          <a:xfrm>
            <a:off x="3886200" y="2057400"/>
            <a:ext cx="1524000" cy="15240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0" name="WordArt 5"/>
          <p:cNvSpPr>
            <a:spLocks noChangeArrowheads="1" noChangeShapeType="1" noTextEdit="1"/>
          </p:cNvSpPr>
          <p:nvPr/>
        </p:nvSpPr>
        <p:spPr bwMode="auto">
          <a:xfrm>
            <a:off x="5715000" y="2514600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Polymers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r>
              <a:rPr lang="en-US" sz="7500" dirty="0">
                <a:latin typeface="Arial Black" charset="0"/>
              </a:rPr>
              <a:t>Carbohydrates</a:t>
            </a:r>
            <a:endParaRPr lang="en-US" sz="7500" dirty="0"/>
          </a:p>
        </p:txBody>
      </p:sp>
    </p:spTree>
    <p:extLst>
      <p:ext uri="{BB962C8B-B14F-4D97-AF65-F5344CB8AC3E}">
        <p14:creationId xmlns:p14="http://schemas.microsoft.com/office/powerpoint/2010/main" val="362384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8763000" cy="5410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 dirty="0">
                <a:effectLst/>
                <a:latin typeface="Arial" charset="0"/>
              </a:rPr>
              <a:t>Carbohydrate</a:t>
            </a:r>
            <a:r>
              <a:rPr lang="en-US" sz="3000" dirty="0">
                <a:effectLst/>
                <a:latin typeface="Arial" charset="0"/>
              </a:rPr>
              <a:t> 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Polymer composed </a:t>
            </a:r>
            <a:br>
              <a:rPr lang="en-US" sz="2600" dirty="0">
                <a:effectLst/>
                <a:latin typeface="Arial" charset="0"/>
                <a:ea typeface="ＭＳ Ｐゴシック" charset="0"/>
              </a:rPr>
            </a:br>
            <a:r>
              <a:rPr lang="en-US" sz="2600" dirty="0">
                <a:effectLst/>
                <a:latin typeface="Arial" charset="0"/>
                <a:ea typeface="ＭＳ Ｐゴシック" charset="0"/>
              </a:rPr>
              <a:t>of C, H, and 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Usually in a 1:2:1 </a:t>
            </a:r>
            <a:r>
              <a:rPr lang="en-US" sz="2600" dirty="0" smtClean="0">
                <a:effectLst/>
                <a:latin typeface="Arial" charset="0"/>
                <a:ea typeface="ＭＳ Ｐゴシック" charset="0"/>
              </a:rPr>
              <a:t>ratio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600" dirty="0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u="sng" dirty="0">
                <a:effectLst/>
                <a:latin typeface="Arial" charset="0"/>
              </a:rPr>
              <a:t>Sugars</a:t>
            </a:r>
            <a:r>
              <a:rPr lang="en-US" dirty="0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simple carbohydrates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u="sng" dirty="0">
                <a:effectLst/>
                <a:latin typeface="Arial" charset="0"/>
              </a:rPr>
              <a:t>Glucose</a:t>
            </a:r>
            <a:r>
              <a:rPr lang="en-US" dirty="0">
                <a:effectLst/>
                <a:latin typeface="Arial" charset="0"/>
              </a:rPr>
              <a:t> =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provides chemical energy for cells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dirty="0">
                <a:effectLst/>
                <a:latin typeface="Arial" charset="0"/>
                <a:ea typeface="ＭＳ Ｐゴシック" charset="0"/>
              </a:rPr>
              <a:t>C</a:t>
            </a:r>
            <a:r>
              <a:rPr lang="en-US" baseline="-25000" dirty="0">
                <a:effectLst/>
                <a:latin typeface="Arial" charset="0"/>
                <a:ea typeface="ＭＳ Ｐゴシック" charset="0"/>
              </a:rPr>
              <a:t>6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H</a:t>
            </a:r>
            <a:r>
              <a:rPr lang="en-US" baseline="-25000" dirty="0">
                <a:effectLst/>
                <a:latin typeface="Arial" charset="0"/>
                <a:ea typeface="ＭＳ Ｐゴシック" charset="0"/>
              </a:rPr>
              <a:t>12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O</a:t>
            </a:r>
            <a:r>
              <a:rPr lang="en-US" baseline="-25000" dirty="0">
                <a:effectLst/>
                <a:latin typeface="Arial" charset="0"/>
                <a:ea typeface="ＭＳ Ｐゴシック" charset="0"/>
              </a:rPr>
              <a:t>6</a:t>
            </a:r>
            <a:endParaRPr lang="en-US" dirty="0">
              <a:effectLst/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9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300" dirty="0">
              <a:latin typeface="Arial" charset="0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360863"/>
            <a:ext cx="2514600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0"/>
            <a:ext cx="40544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Carbohydrate Function</a:t>
            </a:r>
          </a:p>
        </p:txBody>
      </p:sp>
      <p:sp>
        <p:nvSpPr>
          <p:cNvPr id="288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8200"/>
            <a:ext cx="91440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Animals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First energy source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 smtClean="0">
                <a:latin typeface="Arial" charset="0"/>
                <a:ea typeface="ＭＳ Ｐゴシック" charset="0"/>
              </a:rPr>
              <a:t>Glycogen</a:t>
            </a:r>
            <a:r>
              <a:rPr lang="en-US" b="1" dirty="0" smtClean="0">
                <a:latin typeface="Arial" charset="0"/>
                <a:ea typeface="ＭＳ Ｐゴシック" charset="0"/>
              </a:rPr>
              <a:t> – how carbs are stored longer term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Arial" charset="0"/>
                <a:ea typeface="ＭＳ Ｐゴシック" charset="0"/>
              </a:rPr>
              <a:t>(Stored </a:t>
            </a:r>
            <a:r>
              <a:rPr lang="en-US" b="1" dirty="0">
                <a:latin typeface="Arial" charset="0"/>
                <a:ea typeface="ＭＳ Ｐゴシック" charset="0"/>
              </a:rPr>
              <a:t>in liver / muscles ready for </a:t>
            </a:r>
            <a:r>
              <a:rPr lang="en-US" b="1" dirty="0" smtClean="0">
                <a:latin typeface="Arial" charset="0"/>
                <a:ea typeface="ＭＳ Ｐゴシック" charset="0"/>
              </a:rPr>
              <a:t>use)</a:t>
            </a:r>
            <a:endParaRPr lang="en-US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>
                <a:latin typeface="Arial" charset="0"/>
              </a:rPr>
              <a:t>Plants</a:t>
            </a:r>
            <a:r>
              <a:rPr lang="en-US" sz="28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dirty="0">
                <a:latin typeface="Arial" charset="0"/>
                <a:ea typeface="ＭＳ Ｐゴシック" charset="0"/>
              </a:rPr>
              <a:t>Energy </a:t>
            </a:r>
            <a:r>
              <a:rPr lang="en-US" b="1" dirty="0" smtClean="0">
                <a:latin typeface="Arial" charset="0"/>
                <a:ea typeface="ＭＳ Ｐゴシック" charset="0"/>
              </a:rPr>
              <a:t>source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 smtClean="0">
                <a:latin typeface="Arial" charset="0"/>
                <a:ea typeface="ＭＳ Ｐゴシック" charset="0"/>
              </a:rPr>
              <a:t>Starch</a:t>
            </a:r>
            <a:r>
              <a:rPr lang="en-US" b="1" dirty="0" smtClean="0">
                <a:latin typeface="Arial" charset="0"/>
                <a:ea typeface="ＭＳ Ｐゴシック" charset="0"/>
              </a:rPr>
              <a:t> – how plants store carbs(</a:t>
            </a:r>
            <a:r>
              <a:rPr lang="en-US" b="1" dirty="0">
                <a:latin typeface="Arial" charset="0"/>
                <a:ea typeface="ＭＳ Ｐゴシック" charset="0"/>
              </a:rPr>
              <a:t>ex:  potatoes)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b="1" u="sng" dirty="0" smtClean="0">
                <a:latin typeface="Arial" charset="0"/>
                <a:ea typeface="ＭＳ Ｐゴシック" charset="0"/>
              </a:rPr>
              <a:t>Cellulose</a:t>
            </a:r>
            <a:r>
              <a:rPr lang="en-US" b="1" dirty="0" smtClean="0">
                <a:latin typeface="Arial" charset="0"/>
                <a:ea typeface="ＭＳ Ｐゴシック" charset="0"/>
              </a:rPr>
              <a:t> </a:t>
            </a:r>
            <a:r>
              <a:rPr lang="en-US" b="1" dirty="0">
                <a:latin typeface="Arial" charset="0"/>
                <a:ea typeface="ＭＳ Ｐゴシック" charset="0"/>
              </a:rPr>
              <a:t>– straight chains of glucose used for structure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286250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946172"/>
            <a:ext cx="3810000" cy="191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8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8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8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8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8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4915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Complex carbohydrates build structures and store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Scale of the Universe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://scaleofuniverse.com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79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Cellulose – plant structure</a:t>
            </a:r>
          </a:p>
        </p:txBody>
      </p:sp>
      <p:sp>
        <p:nvSpPr>
          <p:cNvPr id="5017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63246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0-17 at 12.18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419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9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u="sng" dirty="0" smtClean="0">
                <a:latin typeface="Arial" charset="0"/>
              </a:rPr>
              <a:t>Monosaccharide:</a:t>
            </a:r>
            <a:endParaRPr lang="en-US" u="sng" dirty="0">
              <a:latin typeface="Arial" charset="0"/>
            </a:endParaRP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One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sugar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Monomer of a carbohydrate</a:t>
            </a:r>
          </a:p>
          <a:p>
            <a:pPr>
              <a:defRPr/>
            </a:pPr>
            <a:r>
              <a:rPr lang="en-US" u="sng" dirty="0">
                <a:latin typeface="Arial" charset="0"/>
              </a:rPr>
              <a:t>Examples</a:t>
            </a:r>
            <a:r>
              <a:rPr lang="en-US" dirty="0">
                <a:latin typeface="Arial" charset="0"/>
              </a:rPr>
              <a:t>: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Glucose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Fructose (from fruits)</a:t>
            </a:r>
          </a:p>
          <a:p>
            <a:pPr lvl="1">
              <a:defRPr/>
            </a:pPr>
            <a:r>
              <a:rPr lang="en-US" dirty="0" err="1">
                <a:latin typeface="Arial" charset="0"/>
                <a:ea typeface="ＭＳ Ｐゴシック" charset="0"/>
              </a:rPr>
              <a:t>Galactose</a:t>
            </a:r>
            <a:r>
              <a:rPr lang="en-US" dirty="0">
                <a:latin typeface="Arial" charset="0"/>
                <a:ea typeface="ＭＳ Ｐゴシック" charset="0"/>
              </a:rPr>
              <a:t> (in milk)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3962400"/>
            <a:ext cx="47926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8287"/>
            <a:ext cx="1838325" cy="30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9906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" charset="0"/>
              </a:rPr>
              <a:t>What are disaccharides?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Means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Two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</a:t>
            </a: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Sugars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Two monosaccharide's join </a:t>
            </a:r>
            <a:r>
              <a:rPr lang="en-US" dirty="0">
                <a:latin typeface="Arial" charset="0"/>
                <a:ea typeface="ＭＳ Ｐゴシック" charset="0"/>
              </a:rPr>
              <a:t>to form a </a:t>
            </a:r>
            <a:r>
              <a:rPr lang="en-US" dirty="0" smtClean="0">
                <a:latin typeface="Arial" charset="0"/>
                <a:ea typeface="ＭＳ Ｐゴシック" charset="0"/>
              </a:rPr>
              <a:t>disaccharide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 u="sng" dirty="0">
                <a:latin typeface="Arial" charset="0"/>
                <a:ea typeface="ＭＳ Ｐゴシック" charset="0"/>
              </a:rPr>
              <a:t>Example</a:t>
            </a:r>
            <a:r>
              <a:rPr lang="en-US" dirty="0">
                <a:latin typeface="Arial" charset="0"/>
                <a:ea typeface="ＭＳ Ｐゴシック" charset="0"/>
              </a:rPr>
              <a:t>:  Glucose + fructose = sucrose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36591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033838" y="3657600"/>
            <a:ext cx="3814762" cy="3182938"/>
            <a:chOff x="2541" y="2304"/>
            <a:chExt cx="2403" cy="2005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" y="2304"/>
              <a:ext cx="1864" cy="2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ight Arrow 6"/>
            <p:cNvSpPr/>
            <p:nvPr/>
          </p:nvSpPr>
          <p:spPr bwMode="auto">
            <a:xfrm>
              <a:off x="2541" y="3031"/>
              <a:ext cx="630" cy="330"/>
            </a:xfrm>
            <a:prstGeom prst="rightArrow">
              <a:avLst/>
            </a:prstGeom>
            <a:solidFill>
              <a:schemeClr val="tx2">
                <a:lumMod val="1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007350" cy="4191000"/>
          </a:xfrm>
        </p:spPr>
        <p:txBody>
          <a:bodyPr/>
          <a:lstStyle/>
          <a:p>
            <a:pPr>
              <a:defRPr/>
            </a:pPr>
            <a:r>
              <a:rPr lang="en-US">
                <a:latin typeface="Arial" charset="0"/>
              </a:rPr>
              <a:t>What are polysaccharides?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Means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many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r>
              <a:rPr lang="en-US">
                <a:latin typeface="Arial" charset="0"/>
                <a:ea typeface="ＭＳ Ｐゴシック" charset="0"/>
              </a:rPr>
              <a:t> </a:t>
            </a:r>
            <a:r>
              <a:rPr lang="ja-JP" altLang="en-US">
                <a:latin typeface="Arial" charset="0"/>
                <a:ea typeface="ＭＳ Ｐゴシック" charset="0"/>
              </a:rPr>
              <a:t>“</a:t>
            </a:r>
            <a:r>
              <a:rPr lang="en-US">
                <a:latin typeface="Arial" charset="0"/>
                <a:ea typeface="ＭＳ Ｐゴシック" charset="0"/>
              </a:rPr>
              <a:t>sugars</a:t>
            </a:r>
            <a:r>
              <a:rPr lang="ja-JP" altLang="en-US">
                <a:latin typeface="Arial" charset="0"/>
                <a:ea typeface="ＭＳ Ｐゴシック" charset="0"/>
              </a:rPr>
              <a:t>”</a:t>
            </a:r>
            <a:endParaRPr lang="en-US">
              <a:latin typeface="Arial" charset="0"/>
              <a:ea typeface="ＭＳ Ｐゴシック" charset="0"/>
            </a:endParaRP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Carbs. Made with more than three sugars</a:t>
            </a:r>
          </a:p>
          <a:p>
            <a:pPr>
              <a:defRPr/>
            </a:pPr>
            <a:endParaRPr lang="en-US">
              <a:latin typeface="Arial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3276600"/>
            <a:ext cx="59563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 - Glycogen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28750"/>
            <a:ext cx="7239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447800"/>
            <a:ext cx="8007350" cy="4191000"/>
          </a:xfrm>
        </p:spPr>
        <p:txBody>
          <a:bodyPr/>
          <a:lstStyle/>
          <a:p>
            <a:pPr marL="342900" lvl="2" indent="-342900">
              <a:defRPr/>
            </a:pPr>
            <a:r>
              <a:rPr lang="en-US" sz="2500" u="sng">
                <a:latin typeface="Arial" charset="0"/>
                <a:ea typeface="ＭＳ Ｐゴシック" charset="0"/>
              </a:rPr>
              <a:t>Isomers</a:t>
            </a:r>
            <a:r>
              <a:rPr lang="en-US" sz="2500">
                <a:latin typeface="Arial" charset="0"/>
                <a:ea typeface="ＭＳ Ｐゴシック" charset="0"/>
              </a:rPr>
              <a:t> – 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same chemical formula, different structure</a:t>
            </a:r>
          </a:p>
          <a:p>
            <a:pPr lvl="3">
              <a:defRPr/>
            </a:pPr>
            <a:r>
              <a:rPr lang="en-US" sz="2100">
                <a:latin typeface="Arial" charset="0"/>
                <a:ea typeface="ＭＳ Ｐゴシック" charset="0"/>
              </a:rPr>
              <a:t>EX: - monosaccharide's</a:t>
            </a:r>
          </a:p>
          <a:p>
            <a:pPr marL="342900" lvl="2" indent="-342900"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  <a:r>
              <a:rPr lang="en-US" sz="2500">
                <a:latin typeface="Arial" charset="0"/>
                <a:ea typeface="ＭＳ Ｐゴシック" charset="0"/>
              </a:rPr>
              <a:t>H</a:t>
            </a:r>
            <a:r>
              <a:rPr lang="en-US" sz="2500" baseline="-25000">
                <a:latin typeface="Arial" charset="0"/>
                <a:ea typeface="ＭＳ Ｐゴシック" charset="0"/>
              </a:rPr>
              <a:t>12</a:t>
            </a:r>
            <a:r>
              <a:rPr lang="en-US" sz="2500">
                <a:latin typeface="Arial" charset="0"/>
                <a:ea typeface="ＭＳ Ｐゴシック" charset="0"/>
              </a:rPr>
              <a:t>O</a:t>
            </a:r>
            <a:r>
              <a:rPr lang="en-US" sz="2500" baseline="-25000">
                <a:latin typeface="Arial" charset="0"/>
                <a:ea typeface="ＭＳ Ｐゴシック" charset="0"/>
              </a:rPr>
              <a:t>6</a:t>
            </a:r>
          </a:p>
          <a:p>
            <a:pPr marL="342900" lvl="2" indent="-342900">
              <a:buFont typeface="Wingdings" charset="0"/>
              <a:buNone/>
              <a:defRPr/>
            </a:pPr>
            <a:endParaRPr lang="en-US" sz="2500" baseline="-25000">
              <a:latin typeface="Arial" charset="0"/>
              <a:ea typeface="ＭＳ Ｐゴシック" charset="0"/>
            </a:endParaRPr>
          </a:p>
          <a:p>
            <a:pPr marL="342900" lvl="2" indent="-342900">
              <a:buFont typeface="Wingdings" charset="0"/>
              <a:buNone/>
              <a:defRPr/>
            </a:pPr>
            <a:endParaRPr lang="en-US" sz="250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939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71775"/>
            <a:ext cx="5554663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10/23 3</a:t>
            </a:r>
            <a:r>
              <a:rPr lang="en-US" baseline="30000" dirty="0" smtClean="0"/>
              <a:t>rd</a:t>
            </a:r>
            <a:r>
              <a:rPr lang="en-US" dirty="0" smtClean="0"/>
              <a:t> and 8th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10/23 ATB </a:t>
            </a:r>
            <a:r>
              <a:rPr lang="en-US" dirty="0" smtClean="0">
                <a:sym typeface="Wingdings"/>
              </a:rPr>
              <a:t> What is the function of carbohydrates?  What elements make them up?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Review carbohydrates (crossword)</a:t>
            </a:r>
          </a:p>
          <a:p>
            <a:pPr lvl="1"/>
            <a:r>
              <a:rPr lang="en-US" dirty="0" smtClean="0">
                <a:sym typeface="Wingdings"/>
              </a:rPr>
              <a:t>Discuss lipids and their function.</a:t>
            </a:r>
          </a:p>
          <a:p>
            <a:pPr lvl="1"/>
            <a:r>
              <a:rPr lang="en-US" dirty="0" smtClean="0">
                <a:sym typeface="Wingdings"/>
              </a:rPr>
              <a:t>Discuss the function of proteins.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630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11/5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007350" cy="4191000"/>
          </a:xfrm>
        </p:spPr>
        <p:txBody>
          <a:bodyPr/>
          <a:lstStyle/>
          <a:p>
            <a:r>
              <a:rPr lang="en-US" dirty="0" smtClean="0"/>
              <a:t>11/5 ATB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What is your body’s first energy source?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Review carbohydrates</a:t>
            </a:r>
          </a:p>
          <a:p>
            <a:pPr lvl="1"/>
            <a:r>
              <a:rPr lang="en-US" dirty="0" smtClean="0"/>
              <a:t>Crossword puzzles – turn them in</a:t>
            </a:r>
          </a:p>
          <a:p>
            <a:pPr lvl="1"/>
            <a:r>
              <a:rPr lang="en-US" dirty="0" smtClean="0"/>
              <a:t>Discuss reactions</a:t>
            </a:r>
          </a:p>
          <a:p>
            <a:pPr lvl="1"/>
            <a:r>
              <a:rPr lang="en-US" dirty="0" smtClean="0"/>
              <a:t>Add to vocab list</a:t>
            </a:r>
          </a:p>
        </p:txBody>
      </p:sp>
    </p:spTree>
    <p:extLst>
      <p:ext uri="{BB962C8B-B14F-4D97-AF65-F5344CB8AC3E}">
        <p14:creationId xmlns:p14="http://schemas.microsoft.com/office/powerpoint/2010/main" val="1095807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11/6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11/6 ATB </a:t>
            </a:r>
            <a:r>
              <a:rPr lang="en-US" dirty="0" smtClean="0">
                <a:sym typeface="Wingdings"/>
              </a:rPr>
              <a:t> Which reaction builds up polymers? (condensation or hydrolysis)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Discuss Lipids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938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1.  What </a:t>
            </a:r>
            <a:r>
              <a:rPr lang="en-US" dirty="0">
                <a:effectLst/>
                <a:latin typeface="Arial Black" charset="0"/>
              </a:rPr>
              <a:t>is a monomer?</a:t>
            </a:r>
          </a:p>
        </p:txBody>
      </p:sp>
      <p:sp>
        <p:nvSpPr>
          <p:cNvPr id="184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Small part of a larger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large molecule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Something that makes up a lipid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It is the same as a polymer</a:t>
            </a:r>
          </a:p>
          <a:p>
            <a:pPr marL="609600" indent="-609600">
              <a:buFont typeface="Wingdings" charset="0"/>
              <a:buNone/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8600" y="609600"/>
            <a:ext cx="8610600" cy="5105400"/>
          </a:xfrm>
        </p:spPr>
        <p:txBody>
          <a:bodyPr/>
          <a:lstStyle/>
          <a:p>
            <a:r>
              <a:rPr lang="en-US" sz="8000" dirty="0" smtClean="0"/>
              <a:t>Condensation and Hydrolysis Reactions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633560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851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polymers bond?</a:t>
            </a:r>
          </a:p>
        </p:txBody>
      </p:sp>
      <p:sp>
        <p:nvSpPr>
          <p:cNvPr id="162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066800"/>
            <a:ext cx="8305800" cy="5334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>
                <a:effectLst/>
                <a:latin typeface="Arial" charset="0"/>
              </a:rPr>
              <a:t>Condensation (dehydration) reactions!! </a:t>
            </a:r>
          </a:p>
          <a:p>
            <a:pPr>
              <a:lnSpc>
                <a:spcPct val="90000"/>
              </a:lnSpc>
              <a:buFont typeface="Wingdings" charset="0"/>
              <a:buNone/>
              <a:defRPr/>
            </a:pPr>
            <a:endParaRPr lang="en-US"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u="sng">
                <a:latin typeface="Arial" charset="0"/>
              </a:rPr>
              <a:t>Condensation (dehydration) reaction</a:t>
            </a:r>
            <a:r>
              <a:rPr lang="en-US" sz="280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Chemical reaction that links monomers into polymers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>
                <a:latin typeface="Arial" charset="0"/>
                <a:ea typeface="ＭＳ Ｐゴシック" charset="0"/>
              </a:rPr>
              <a:t>Each time a monomer is added, water is released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u="sng">
                <a:latin typeface="Arial" charset="0"/>
                <a:ea typeface="ＭＳ Ｐゴシック" charset="0"/>
              </a:rPr>
              <a:t>Example</a:t>
            </a:r>
            <a:r>
              <a:rPr lang="en-US">
                <a:latin typeface="Arial" charset="0"/>
                <a:ea typeface="ＭＳ Ｐゴシック" charset="0"/>
              </a:rPr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Glucose + fructose </a:t>
            </a:r>
            <a:r>
              <a:rPr lang="en-US" sz="2800">
                <a:latin typeface="Arial" charset="0"/>
                <a:ea typeface="ＭＳ Ｐゴシック" charset="0"/>
                <a:sym typeface="Wingdings" charset="0"/>
              </a:rPr>
              <a:t> sucrose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Take a water from the reactants (dehydration)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800">
                <a:latin typeface="Arial" charset="0"/>
                <a:ea typeface="ＭＳ Ｐゴシック" charset="0"/>
              </a:rPr>
              <a:t>Building monomers up</a:t>
            </a:r>
          </a:p>
          <a:p>
            <a:pPr>
              <a:lnSpc>
                <a:spcPct val="90000"/>
              </a:lnSpc>
              <a:defRPr/>
            </a:pPr>
            <a:endParaRPr lang="en-US" sz="2800">
              <a:effectLst/>
              <a:latin typeface="Arial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6400800" y="32766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2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2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2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8600" y="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66562" name="Rectangle 3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grpSp>
        <p:nvGrpSpPr>
          <p:cNvPr id="66563" name="Group 4"/>
          <p:cNvGrpSpPr>
            <a:grpSpLocks/>
          </p:cNvGrpSpPr>
          <p:nvPr/>
        </p:nvGrpSpPr>
        <p:grpSpPr bwMode="auto">
          <a:xfrm>
            <a:off x="0" y="1295400"/>
            <a:ext cx="8382000" cy="3505200"/>
            <a:chOff x="336" y="816"/>
            <a:chExt cx="4416" cy="1863"/>
          </a:xfrm>
        </p:grpSpPr>
        <p:grpSp>
          <p:nvGrpSpPr>
            <p:cNvPr id="6656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6656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56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656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6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33938"/>
            <a:ext cx="41148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Condensation Reaction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371600"/>
            <a:ext cx="8007350" cy="41910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defRPr/>
            </a:pPr>
            <a:r>
              <a:rPr lang="en-US" sz="2000">
                <a:latin typeface="Arial" charset="0"/>
                <a:ea typeface="ＭＳ Ｐゴシック" charset="0"/>
              </a:rPr>
              <a:t>Condensation reaction creating a polysaccharide (carbohydrate)</a:t>
            </a:r>
          </a:p>
        </p:txBody>
      </p:sp>
      <p:pic>
        <p:nvPicPr>
          <p:cNvPr id="686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19325"/>
            <a:ext cx="59436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6200"/>
            <a:ext cx="8385175" cy="974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Condensation Reaction</a:t>
            </a:r>
          </a:p>
        </p:txBody>
      </p:sp>
      <p:sp>
        <p:nvSpPr>
          <p:cNvPr id="706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0668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Forms bonds – takes energy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1013"/>
            <a:ext cx="7848600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>
                <a:effectLst/>
                <a:latin typeface="Arial Black" charset="0"/>
              </a:rPr>
              <a:t>How do they break down?</a:t>
            </a:r>
          </a:p>
        </p:txBody>
      </p:sp>
      <p:sp>
        <p:nvSpPr>
          <p:cNvPr id="300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447800"/>
            <a:ext cx="8616950" cy="4648200"/>
          </a:xfrm>
        </p:spPr>
        <p:txBody>
          <a:bodyPr/>
          <a:lstStyle/>
          <a:p>
            <a:pPr>
              <a:defRPr/>
            </a:pPr>
            <a:r>
              <a:rPr lang="en-US" u="sng" dirty="0">
                <a:latin typeface="Arial" charset="0"/>
              </a:rPr>
              <a:t>Hydrolysis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Addition of water to polymers in order to break them down into monomers</a:t>
            </a: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>
                <a:latin typeface="Arial" charset="0"/>
                <a:ea typeface="ＭＳ Ｐゴシック" charset="0"/>
              </a:rPr>
              <a:t>Hydro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= water</a:t>
            </a:r>
          </a:p>
          <a:p>
            <a:pPr lvl="1">
              <a:defRPr/>
            </a:pPr>
            <a:r>
              <a:rPr lang="ja-JP" altLang="en-US" dirty="0">
                <a:latin typeface="Arial" charset="0"/>
                <a:ea typeface="ＭＳ Ｐゴシック" charset="0"/>
              </a:rPr>
              <a:t>“</a:t>
            </a:r>
            <a:r>
              <a:rPr lang="en-US" dirty="0" err="1">
                <a:latin typeface="Arial" charset="0"/>
                <a:ea typeface="ＭＳ Ｐゴシック" charset="0"/>
              </a:rPr>
              <a:t>lysis</a:t>
            </a:r>
            <a:r>
              <a:rPr lang="ja-JP" altLang="en-US" dirty="0">
                <a:latin typeface="Arial" charset="0"/>
                <a:ea typeface="ＭＳ Ｐゴシック" charset="0"/>
              </a:rPr>
              <a:t>”</a:t>
            </a:r>
            <a:r>
              <a:rPr lang="en-US" dirty="0">
                <a:latin typeface="Arial" charset="0"/>
                <a:ea typeface="ＭＳ Ｐゴシック" charset="0"/>
              </a:rPr>
              <a:t> = break</a:t>
            </a:r>
          </a:p>
          <a:p>
            <a:pPr>
              <a:defRPr/>
            </a:pPr>
            <a:endParaRPr lang="en-US" dirty="0">
              <a:latin typeface="Arial" charset="0"/>
            </a:endParaRPr>
          </a:p>
          <a:p>
            <a:pPr>
              <a:defRPr/>
            </a:pPr>
            <a:r>
              <a:rPr lang="en-US" dirty="0">
                <a:latin typeface="Arial" charset="0"/>
              </a:rPr>
              <a:t>Hydrolysis reactions – Putting a </a:t>
            </a:r>
            <a:r>
              <a:rPr lang="en-US" dirty="0">
                <a:solidFill>
                  <a:schemeClr val="tx2"/>
                </a:solidFill>
                <a:latin typeface="Arial" charset="0"/>
              </a:rPr>
              <a:t>water</a:t>
            </a:r>
            <a:r>
              <a:rPr lang="en-US" dirty="0">
                <a:latin typeface="Arial" charset="0"/>
              </a:rPr>
              <a:t> back in to break down 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polymers</a:t>
            </a:r>
            <a:endParaRPr lang="en-US" sz="2800" dirty="0">
              <a:solidFill>
                <a:srgbClr val="FFFF00"/>
              </a:solidFill>
              <a:latin typeface="Arial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781800" y="3048000"/>
            <a:ext cx="762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400800" y="38100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590800" y="30480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286000" y="3581400"/>
            <a:ext cx="1219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0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0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10" grpId="0" animBg="1"/>
      <p:bldP spid="727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Hydrolysis </a:t>
            </a:r>
            <a:r>
              <a:rPr lang="en-US" dirty="0" smtClean="0">
                <a:effectLst/>
                <a:latin typeface="Arial Black" charset="0"/>
              </a:rPr>
              <a:t>Reaction Example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74754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752600"/>
            <a:ext cx="3927475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err="1">
                <a:effectLst/>
                <a:latin typeface="Arial" charset="0"/>
              </a:rPr>
              <a:t>Sucr</a:t>
            </a:r>
            <a:r>
              <a:rPr lang="en-US" u="sng" dirty="0" err="1">
                <a:effectLst/>
                <a:latin typeface="Arial" charset="0"/>
              </a:rPr>
              <a:t>ASE</a:t>
            </a:r>
            <a:r>
              <a:rPr lang="en-US" dirty="0">
                <a:effectLst/>
                <a:latin typeface="Arial" charset="0"/>
              </a:rPr>
              <a:t> is the enzyme that breaks down sucrose</a:t>
            </a:r>
          </a:p>
          <a:p>
            <a:r>
              <a:rPr lang="en-US" dirty="0">
                <a:effectLst/>
                <a:latin typeface="Arial" charset="0"/>
              </a:rPr>
              <a:t>Terms with –ASE on the end typically mean it</a:t>
            </a:r>
            <a:r>
              <a:rPr lang="ja-JP" altLang="en-US" dirty="0">
                <a:effectLst/>
                <a:latin typeface="Arial" charset="0"/>
              </a:rPr>
              <a:t>’</a:t>
            </a:r>
            <a:r>
              <a:rPr lang="en-US" altLang="ja-JP" dirty="0">
                <a:effectLst/>
                <a:latin typeface="Arial" charset="0"/>
              </a:rPr>
              <a:t>s an enzyme</a:t>
            </a:r>
            <a:endParaRPr lang="en-US" dirty="0">
              <a:effectLst/>
              <a:latin typeface="Arial" charset="0"/>
            </a:endParaRPr>
          </a:p>
        </p:txBody>
      </p:sp>
      <p:sp>
        <p:nvSpPr>
          <p:cNvPr id="74755" name="Rectangle 5"/>
          <p:cNvSpPr>
            <a:spLocks noGrp="1" noRot="1" noChangeArrowheads="1"/>
          </p:cNvSpPr>
          <p:nvPr>
            <p:ph type="body" sz="half" idx="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979613"/>
            <a:ext cx="5257800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362200" y="31242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2438400" y="4038600"/>
            <a:ext cx="1295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381000" y="1752600"/>
            <a:ext cx="1524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  <p:bldP spid="76807" grpId="0" animBg="1"/>
      <p:bldP spid="7680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82625" y="76200"/>
            <a:ext cx="8385175" cy="1431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Hydrolysis Reaction</a:t>
            </a:r>
          </a:p>
        </p:txBody>
      </p:sp>
      <p:sp>
        <p:nvSpPr>
          <p:cNvPr id="7577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762000" y="1447800"/>
            <a:ext cx="8007350" cy="419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Breaks bonds – releases energy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757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8400"/>
            <a:ext cx="6000750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0-17 at 12.18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4510"/>
            <a:ext cx="9144000" cy="419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3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Carbs – Condensation vs. Hydrolysis</a:t>
            </a:r>
          </a:p>
        </p:txBody>
      </p:sp>
      <p:sp>
        <p:nvSpPr>
          <p:cNvPr id="7987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798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488"/>
            <a:ext cx="9144000" cy="575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2.  What </a:t>
            </a:r>
            <a:r>
              <a:rPr lang="en-US" dirty="0">
                <a:effectLst/>
                <a:latin typeface="Arial Black" charset="0"/>
              </a:rPr>
              <a:t>is a carbohydrate?</a:t>
            </a:r>
          </a:p>
        </p:txBody>
      </p:sp>
      <p:sp>
        <p:nvSpPr>
          <p:cNvPr id="1945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Molecule used for long term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polymer made up of sugars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used to build muscles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molecule that forms our DNA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Reaction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540750" cy="4572000"/>
          </a:xfrm>
        </p:spPr>
        <p:txBody>
          <a:bodyPr/>
          <a:lstStyle/>
          <a:p>
            <a:r>
              <a:rPr lang="en-US" sz="2400" dirty="0" smtClean="0"/>
              <a:t>Reaction to build up polymers </a:t>
            </a:r>
            <a:r>
              <a:rPr lang="en-US" sz="2400" dirty="0" smtClean="0">
                <a:sym typeface="Wingdings"/>
              </a:rPr>
              <a:t></a:t>
            </a:r>
          </a:p>
          <a:p>
            <a:r>
              <a:rPr lang="en-US" sz="2000" dirty="0" smtClean="0">
                <a:sym typeface="Wingdings"/>
              </a:rPr>
              <a:t> </a:t>
            </a:r>
            <a:r>
              <a:rPr lang="en-US" u="sng" dirty="0" smtClean="0">
                <a:sym typeface="Wingdings"/>
              </a:rPr>
              <a:t>condensation</a:t>
            </a:r>
          </a:p>
          <a:p>
            <a:pPr marL="0" indent="0">
              <a:buNone/>
            </a:pPr>
            <a:endParaRPr lang="en-US" sz="2400" dirty="0">
              <a:sym typeface="Wingdings"/>
            </a:endParaRPr>
          </a:p>
          <a:p>
            <a:r>
              <a:rPr lang="en-US" sz="2400" dirty="0" smtClean="0">
                <a:sym typeface="Wingdings"/>
              </a:rPr>
              <a:t>Reaction to break down polymers </a:t>
            </a:r>
          </a:p>
          <a:p>
            <a:r>
              <a:rPr lang="en-US" sz="2400" dirty="0" smtClean="0">
                <a:sym typeface="Wingdings"/>
              </a:rPr>
              <a:t> </a:t>
            </a:r>
            <a:r>
              <a:rPr lang="en-US" sz="3600" u="sng" dirty="0" smtClean="0">
                <a:sym typeface="Wingdings"/>
              </a:rPr>
              <a:t>hydrolysis</a:t>
            </a:r>
            <a:endParaRPr lang="en-US" sz="3600" u="sng" dirty="0"/>
          </a:p>
        </p:txBody>
      </p:sp>
    </p:spTree>
    <p:extLst>
      <p:ext uri="{BB962C8B-B14F-4D97-AF65-F5344CB8AC3E}">
        <p14:creationId xmlns:p14="http://schemas.microsoft.com/office/powerpoint/2010/main" val="522053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381000"/>
            <a:ext cx="800735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900" dirty="0" smtClean="0">
                <a:effectLst/>
                <a:latin typeface="Arial" charset="0"/>
              </a:rPr>
              <a:t>Animation of Condensation and Hydrolysis</a:t>
            </a:r>
            <a:endParaRPr lang="en-US" sz="3900" dirty="0" smtClean="0">
              <a:effectLst/>
              <a:latin typeface="Arial" charset="0"/>
              <a:hlinkClick r:id="rId3"/>
            </a:endParaRPr>
          </a:p>
          <a:p>
            <a:r>
              <a:rPr lang="en-US" sz="3900" dirty="0" smtClean="0">
                <a:effectLst/>
                <a:latin typeface="Arial" charset="0"/>
                <a:hlinkClick r:id="rId3"/>
              </a:rPr>
              <a:t>http</a:t>
            </a:r>
            <a:r>
              <a:rPr lang="en-US" sz="3900" dirty="0">
                <a:effectLst/>
                <a:latin typeface="Arial" charset="0"/>
                <a:hlinkClick r:id="rId3"/>
              </a:rPr>
              <a:t>://www.yellowtang.org/</a:t>
            </a:r>
            <a:r>
              <a:rPr lang="en-US" sz="3900" dirty="0" smtClean="0">
                <a:effectLst/>
                <a:latin typeface="Arial" charset="0"/>
                <a:hlinkClick r:id="rId3"/>
              </a:rPr>
              <a:t>chemistry.php</a:t>
            </a:r>
            <a:endParaRPr lang="en-US" sz="3900" dirty="0">
              <a:effectLst/>
              <a:latin typeface="Arial" charset="0"/>
            </a:endParaRPr>
          </a:p>
          <a:p>
            <a:pPr lvl="1"/>
            <a:r>
              <a:rPr lang="en-US" sz="3500" dirty="0" smtClean="0">
                <a:effectLst/>
                <a:latin typeface="Arial" charset="0"/>
              </a:rPr>
              <a:t>(Under </a:t>
            </a:r>
            <a:r>
              <a:rPr lang="en-US" sz="3500" dirty="0">
                <a:effectLst/>
                <a:latin typeface="Arial" charset="0"/>
              </a:rPr>
              <a:t>reaction </a:t>
            </a:r>
            <a:r>
              <a:rPr lang="en-US" sz="3500" dirty="0" smtClean="0">
                <a:effectLst/>
                <a:latin typeface="Arial" charset="0"/>
              </a:rPr>
              <a:t>types)</a:t>
            </a:r>
          </a:p>
          <a:p>
            <a:endParaRPr lang="en-US" sz="3900" dirty="0">
              <a:effectLst/>
              <a:latin typeface="Arial" charset="0"/>
            </a:endParaRPr>
          </a:p>
          <a:p>
            <a:endParaRPr lang="en-US" sz="3900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669925"/>
          </a:xfrm>
        </p:spPr>
        <p:txBody>
          <a:bodyPr/>
          <a:lstStyle/>
          <a:p>
            <a:r>
              <a:rPr lang="en-US" dirty="0" smtClean="0"/>
              <a:t>10/24 3</a:t>
            </a:r>
            <a:r>
              <a:rPr lang="en-US" baseline="30000" dirty="0" smtClean="0"/>
              <a:t>rd</a:t>
            </a:r>
            <a:r>
              <a:rPr lang="en-US" dirty="0" smtClean="0"/>
              <a:t> and 8th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517" y="914400"/>
            <a:ext cx="8007350" cy="4191000"/>
          </a:xfrm>
        </p:spPr>
        <p:txBody>
          <a:bodyPr/>
          <a:lstStyle/>
          <a:p>
            <a:r>
              <a:rPr lang="en-US" dirty="0" smtClean="0"/>
              <a:t>10/24 ATB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What type of reaction is occurring below?  How do you know?</a:t>
            </a:r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>
                <a:sym typeface="Wingdings"/>
              </a:rPr>
              <a:t>Finish discussing </a:t>
            </a:r>
            <a:r>
              <a:rPr lang="en-US" dirty="0" smtClean="0">
                <a:sym typeface="Wingdings"/>
              </a:rPr>
              <a:t>lipids / discuss </a:t>
            </a:r>
            <a:r>
              <a:rPr lang="en-US" dirty="0">
                <a:sym typeface="Wingdings"/>
              </a:rPr>
              <a:t>protein</a:t>
            </a:r>
          </a:p>
          <a:p>
            <a:pPr lvl="1"/>
            <a:r>
              <a:rPr lang="en-US" dirty="0" err="1">
                <a:sym typeface="Wingdings"/>
              </a:rPr>
              <a:t>Xword</a:t>
            </a:r>
            <a:r>
              <a:rPr lang="en-US" dirty="0">
                <a:sym typeface="Wingdings"/>
              </a:rPr>
              <a:t> review of the lipids / proteins</a:t>
            </a:r>
            <a:endParaRPr lang="en-US" dirty="0" smtClean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143000" y="3733800"/>
            <a:ext cx="7620000" cy="2971800"/>
            <a:chOff x="336" y="816"/>
            <a:chExt cx="4416" cy="1863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36" y="816"/>
              <a:ext cx="4416" cy="1863"/>
              <a:chOff x="914400" y="2743200"/>
              <a:chExt cx="7010400" cy="2958055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9200" y="2743200"/>
                <a:ext cx="2895600" cy="2942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400" y="2743200"/>
                <a:ext cx="3581400" cy="2958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 bwMode="auto">
              <a:xfrm>
                <a:off x="4191231" y="3809600"/>
                <a:ext cx="978535" cy="484971"/>
              </a:xfrm>
              <a:prstGeom prst="rightArrow">
                <a:avLst/>
              </a:prstGeom>
              <a:solidFill>
                <a:schemeClr val="tx2">
                  <a:lumMod val="1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1056" y="1440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536" y="1824"/>
              <a:ext cx="288" cy="14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1524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11/7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11/7 ATB </a:t>
            </a:r>
            <a:r>
              <a:rPr lang="en-US" dirty="0" smtClean="0">
                <a:sym typeface="Wingdings"/>
              </a:rPr>
              <a:t>  What is the function of your lipids?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Describe lipids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336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500" dirty="0" smtClean="0"/>
              <a:t>LIPIDS</a:t>
            </a:r>
            <a:endParaRPr lang="en-US" sz="12500" dirty="0"/>
          </a:p>
        </p:txBody>
      </p:sp>
    </p:spTree>
    <p:extLst>
      <p:ext uri="{BB962C8B-B14F-4D97-AF65-F5344CB8AC3E}">
        <p14:creationId xmlns:p14="http://schemas.microsoft.com/office/powerpoint/2010/main" val="3904471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"/>
            <a:ext cx="3048000" cy="990599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Lipids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00735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Lipids</a:t>
            </a:r>
            <a:r>
              <a:rPr lang="en-US" sz="2700" b="1" dirty="0">
                <a:latin typeface="Arial" charset="0"/>
              </a:rPr>
              <a:t> -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Large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non-polar</a:t>
            </a:r>
            <a:r>
              <a:rPr lang="en-US" sz="2700" b="1" dirty="0">
                <a:latin typeface="Arial" charset="0"/>
                <a:ea typeface="ＭＳ Ｐゴシック" charset="0"/>
              </a:rPr>
              <a:t> organic </a:t>
            </a:r>
            <a:r>
              <a:rPr lang="en-US" sz="2700" b="1" dirty="0" smtClean="0">
                <a:latin typeface="Arial" charset="0"/>
                <a:ea typeface="ＭＳ Ｐゴシック" charset="0"/>
              </a:rPr>
              <a:t>molecules that</a:t>
            </a:r>
            <a:br>
              <a:rPr lang="en-US" sz="2700" b="1" dirty="0" smtClean="0">
                <a:latin typeface="Arial" charset="0"/>
                <a:ea typeface="ＭＳ Ｐゴシック" charset="0"/>
              </a:rPr>
            </a:br>
            <a:r>
              <a:rPr lang="en-US" sz="2700" b="1" dirty="0" smtClean="0">
                <a:latin typeface="Arial" charset="0"/>
                <a:ea typeface="ＭＳ Ｐゴシック" charset="0"/>
              </a:rPr>
              <a:t>do </a:t>
            </a:r>
            <a:r>
              <a:rPr lang="en-US" sz="2700" b="1" dirty="0">
                <a:latin typeface="Arial" charset="0"/>
                <a:ea typeface="ＭＳ Ｐゴシック" charset="0"/>
              </a:rPr>
              <a:t>not dissolve in </a:t>
            </a:r>
            <a:r>
              <a:rPr lang="en-US" sz="2700" b="1" dirty="0" smtClean="0">
                <a:latin typeface="Arial" charset="0"/>
                <a:ea typeface="ＭＳ Ｐゴシック" charset="0"/>
              </a:rPr>
              <a:t>water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Primarily composed of carbon (C) and</a:t>
            </a:r>
            <a:br>
              <a:rPr lang="en-US" sz="2700" b="1" dirty="0" smtClean="0">
                <a:latin typeface="Arial" charset="0"/>
                <a:ea typeface="ＭＳ Ｐゴシック" charset="0"/>
              </a:rPr>
            </a:br>
            <a:r>
              <a:rPr lang="en-US" sz="2700" b="1" dirty="0" smtClean="0">
                <a:latin typeface="Arial" charset="0"/>
                <a:ea typeface="ＭＳ Ｐゴシック" charset="0"/>
              </a:rPr>
              <a:t>hydrogen (H).</a:t>
            </a:r>
            <a:endParaRPr lang="en-US" sz="2700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Examples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  fats, oils, steroids, wax and pigments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700" b="1" dirty="0">
              <a:latin typeface="Arial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700" b="1" u="sng" dirty="0">
                <a:latin typeface="Arial" charset="0"/>
              </a:rPr>
              <a:t>Function</a:t>
            </a:r>
            <a:r>
              <a:rPr lang="en-US" sz="2700" b="1" dirty="0">
                <a:latin typeface="Arial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Higher number of C-H bonds than carbohydrates =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more energy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So they function as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long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term energy storage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>
                <a:latin typeface="Arial" charset="0"/>
                <a:ea typeface="ＭＳ Ｐゴシック" charset="0"/>
              </a:rPr>
              <a:t>Form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cell membranes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700" b="1" dirty="0" smtClean="0">
                <a:latin typeface="Arial" charset="0"/>
                <a:ea typeface="ＭＳ Ｐゴシック" charset="0"/>
              </a:rPr>
              <a:t>Also they, </a:t>
            </a:r>
            <a:r>
              <a:rPr lang="en-US" sz="2700" b="1" u="sng" dirty="0" smtClean="0">
                <a:latin typeface="Arial" charset="0"/>
                <a:ea typeface="ＭＳ Ｐゴシック" charset="0"/>
              </a:rPr>
              <a:t>cushions </a:t>
            </a:r>
            <a:r>
              <a:rPr lang="en-US" sz="2700" b="1" u="sng" dirty="0">
                <a:latin typeface="Arial" charset="0"/>
                <a:ea typeface="ＭＳ Ｐゴシック" charset="0"/>
              </a:rPr>
              <a:t>organs, keep body warm</a:t>
            </a:r>
          </a:p>
          <a:p>
            <a:pPr eaLnBrk="1" hangingPunct="1">
              <a:defRPr/>
            </a:pPr>
            <a:endParaRPr lang="en-US" sz="2600" b="1" dirty="0">
              <a:latin typeface="Arial" charset="0"/>
            </a:endParaRPr>
          </a:p>
        </p:txBody>
      </p:sp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524" y="-33867"/>
            <a:ext cx="2278475" cy="292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8153400" y="4724400"/>
            <a:ext cx="533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8397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b="1" dirty="0">
                <a:effectLst/>
                <a:latin typeface="Arial" charset="0"/>
              </a:rPr>
              <a:t>Lipids =</a:t>
            </a:r>
            <a:r>
              <a:rPr lang="en-US" dirty="0">
                <a:effectLst/>
                <a:latin typeface="Arial" charset="0"/>
              </a:rPr>
              <a:t> </a:t>
            </a:r>
            <a:endParaRPr lang="en-US" dirty="0" smtClean="0">
              <a:effectLst/>
              <a:latin typeface="Arial" charset="0"/>
            </a:endParaRPr>
          </a:p>
          <a:p>
            <a:pPr lvl="1"/>
            <a:r>
              <a:rPr lang="en-US" dirty="0" smtClean="0">
                <a:effectLst/>
                <a:latin typeface="Arial" charset="0"/>
              </a:rPr>
              <a:t>a </a:t>
            </a:r>
            <a:r>
              <a:rPr lang="en-US" dirty="0">
                <a:effectLst/>
                <a:latin typeface="Arial" charset="0"/>
              </a:rPr>
              <a:t>chemically diverse group of compounds grouped together because they don</a:t>
            </a:r>
            <a:r>
              <a:rPr lang="ja-JP" altLang="en-US" dirty="0">
                <a:effectLst/>
                <a:latin typeface="Arial" charset="0"/>
              </a:rPr>
              <a:t>’</a:t>
            </a:r>
            <a:r>
              <a:rPr lang="en-US" altLang="ja-JP" dirty="0">
                <a:effectLst/>
                <a:latin typeface="Arial" charset="0"/>
              </a:rPr>
              <a:t>t dissolve in </a:t>
            </a:r>
            <a:r>
              <a:rPr lang="en-US" altLang="ja-JP" dirty="0" smtClean="0">
                <a:effectLst/>
                <a:latin typeface="Arial" charset="0"/>
              </a:rPr>
              <a:t>water</a:t>
            </a:r>
          </a:p>
          <a:p>
            <a:pPr lvl="1"/>
            <a:r>
              <a:rPr lang="en-US" dirty="0" smtClean="0">
                <a:effectLst/>
                <a:latin typeface="Arial" charset="0"/>
                <a:ea typeface="ＭＳ Ｐゴシック" charset="0"/>
              </a:rPr>
              <a:t>Function:</a:t>
            </a:r>
          </a:p>
          <a:p>
            <a:pPr lvl="2"/>
            <a:r>
              <a:rPr lang="en-US" dirty="0" smtClean="0">
                <a:effectLst/>
                <a:latin typeface="Arial" charset="0"/>
                <a:ea typeface="ＭＳ Ｐゴシック" charset="0"/>
              </a:rPr>
              <a:t>For </a:t>
            </a:r>
            <a:r>
              <a:rPr lang="en-US" dirty="0">
                <a:effectLst/>
                <a:latin typeface="Arial" charset="0"/>
                <a:ea typeface="ＭＳ Ｐゴシック" charset="0"/>
              </a:rPr>
              <a:t>energy, cell membranes, structural support, and steroids</a:t>
            </a:r>
          </a:p>
          <a:p>
            <a:endParaRPr lang="en-US" dirty="0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Black" charset="0"/>
              </a:rPr>
              <a:t>Lipid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hlink"/>
              </a:buClr>
            </a:pPr>
            <a:r>
              <a:rPr lang="en-US" u="sng" dirty="0" smtClean="0">
                <a:effectLst/>
              </a:rPr>
              <a:t>Triglyceride</a:t>
            </a: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- How most fats exist in body and in </a:t>
            </a:r>
            <a:r>
              <a:rPr lang="en-US" dirty="0" smtClean="0">
                <a:effectLst/>
              </a:rPr>
              <a:t>food</a:t>
            </a:r>
          </a:p>
          <a:p>
            <a:r>
              <a:rPr lang="en-US" dirty="0">
                <a:effectLst/>
              </a:rPr>
              <a:t> </a:t>
            </a:r>
            <a:r>
              <a:rPr lang="en-US" dirty="0" smtClean="0">
                <a:effectLst/>
              </a:rPr>
              <a:t>One </a:t>
            </a:r>
            <a:r>
              <a:rPr lang="en-US" dirty="0">
                <a:effectLst/>
              </a:rPr>
              <a:t>molecule of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glycerol</a:t>
            </a:r>
            <a:r>
              <a:rPr lang="en-US" dirty="0" smtClean="0">
                <a:effectLst/>
              </a:rPr>
              <a:t> and </a:t>
            </a:r>
            <a:r>
              <a:rPr lang="en-US" dirty="0">
                <a:effectLst/>
              </a:rPr>
              <a:t>three chains of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fatty acids </a:t>
            </a:r>
            <a:r>
              <a:rPr lang="en-US" dirty="0" smtClean="0">
                <a:effectLst/>
              </a:rPr>
              <a:t>(</a:t>
            </a:r>
            <a:r>
              <a:rPr lang="en-US" dirty="0">
                <a:effectLst/>
              </a:rPr>
              <a:t>carbon chains)</a:t>
            </a:r>
          </a:p>
          <a:p>
            <a:endParaRPr lang="en-US" dirty="0"/>
          </a:p>
        </p:txBody>
      </p:sp>
      <p:pic>
        <p:nvPicPr>
          <p:cNvPr id="102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949699"/>
            <a:ext cx="3657600" cy="290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40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Triglyceride 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lipid formation transparenc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498397"/>
            <a:ext cx="5105401" cy="535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178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9318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0" y="0"/>
            <a:ext cx="4406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4000" dirty="0" smtClean="0">
                <a:effectLst/>
                <a:latin typeface="Arial Black" charset="0"/>
              </a:rPr>
              <a:t>3.  We </a:t>
            </a:r>
            <a:r>
              <a:rPr lang="en-US" sz="4000" dirty="0">
                <a:effectLst/>
                <a:latin typeface="Arial Black" charset="0"/>
              </a:rPr>
              <a:t>could expect an organic compound to always have…</a:t>
            </a:r>
          </a:p>
        </p:txBody>
      </p:sp>
      <p:sp>
        <p:nvSpPr>
          <p:cNvPr id="2048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Nitrogen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Chlorine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Oxygen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Carbon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two types of reactions the either build up or break down polymers?</a:t>
            </a:r>
          </a:p>
          <a:p>
            <a:pPr lvl="1"/>
            <a:r>
              <a:rPr lang="en-US" dirty="0"/>
              <a:t>Hydrolysis or </a:t>
            </a:r>
            <a:r>
              <a:rPr lang="en-US" dirty="0" smtClean="0"/>
              <a:t>Condensation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Which type of reaction builds monomers up into polymers?</a:t>
            </a:r>
            <a:endParaRPr lang="en-US" dirty="0"/>
          </a:p>
          <a:p>
            <a:pPr lvl="1"/>
            <a:r>
              <a:rPr lang="en-US" dirty="0" smtClean="0"/>
              <a:t>Condensation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11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10/28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10/28 ATB </a:t>
            </a:r>
            <a:r>
              <a:rPr lang="en-US" dirty="0" smtClean="0">
                <a:sym typeface="Wingdings"/>
              </a:rPr>
              <a:t> What is the function of lipids in your body?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Review saturated </a:t>
            </a:r>
            <a:r>
              <a:rPr lang="en-US" dirty="0" err="1" smtClean="0">
                <a:sym typeface="Wingdings"/>
              </a:rPr>
              <a:t>vs</a:t>
            </a:r>
            <a:r>
              <a:rPr lang="en-US" dirty="0" smtClean="0">
                <a:sym typeface="Wingdings"/>
              </a:rPr>
              <a:t> unsaturated</a:t>
            </a:r>
          </a:p>
          <a:p>
            <a:pPr lvl="1"/>
            <a:r>
              <a:rPr lang="en-US" dirty="0" smtClean="0">
                <a:sym typeface="Wingdings"/>
              </a:rPr>
              <a:t>Crossword review of lipids / nucleic acids</a:t>
            </a:r>
          </a:p>
          <a:p>
            <a:pPr lvl="1"/>
            <a:r>
              <a:rPr lang="en-US" dirty="0" smtClean="0">
                <a:sym typeface="Wingdings"/>
              </a:rPr>
              <a:t>Discuss proteins</a:t>
            </a:r>
          </a:p>
          <a:p>
            <a:pPr lvl="1"/>
            <a:r>
              <a:rPr lang="en-US" dirty="0" smtClean="0">
                <a:sym typeface="Wingdings"/>
              </a:rPr>
              <a:t>Quiz – TOMORROW! (on carbs and lipids)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 Thursday?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147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"/>
            <a:ext cx="8385175" cy="762000"/>
          </a:xfrm>
        </p:spPr>
        <p:txBody>
          <a:bodyPr/>
          <a:lstStyle/>
          <a:p>
            <a:r>
              <a:rPr lang="en-US" dirty="0" smtClean="0"/>
              <a:t>10/29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6950" cy="5181600"/>
          </a:xfrm>
        </p:spPr>
        <p:txBody>
          <a:bodyPr/>
          <a:lstStyle/>
          <a:p>
            <a:r>
              <a:rPr lang="en-US" dirty="0" smtClean="0"/>
              <a:t>10/29 ATB </a:t>
            </a:r>
            <a:r>
              <a:rPr lang="en-US" dirty="0" smtClean="0">
                <a:sym typeface="Wingdings"/>
              </a:rPr>
              <a:t> What are phospholipids used to form in your body?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Quiz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Discuss proteins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Wednesday – Finish proteins</a:t>
            </a:r>
          </a:p>
          <a:p>
            <a:pPr lvl="1"/>
            <a:r>
              <a:rPr lang="en-US" dirty="0" smtClean="0">
                <a:sym typeface="Wingdings"/>
              </a:rPr>
              <a:t>Thursday – Review for test</a:t>
            </a:r>
          </a:p>
          <a:p>
            <a:pPr lvl="1"/>
            <a:r>
              <a:rPr lang="en-US" dirty="0" smtClean="0">
                <a:sym typeface="Wingdings"/>
              </a:rPr>
              <a:t>Friday -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748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11/7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11/7  ATB </a:t>
            </a:r>
            <a:r>
              <a:rPr lang="en-US" dirty="0" smtClean="0">
                <a:sym typeface="Wingdings"/>
              </a:rPr>
              <a:t>  What is the function of lipids?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</a:t>
            </a:r>
            <a:r>
              <a:rPr lang="en-US" smtClean="0">
                <a:sym typeface="Wingdings"/>
              </a:rPr>
              <a:t>discussing lipids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9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385175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latin typeface="Arial Black" charset="0"/>
              </a:rPr>
              <a:t>PhosphoLIPIDS</a:t>
            </a:r>
            <a:endParaRPr lang="en-US" dirty="0">
              <a:latin typeface="Arial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91440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</a:rPr>
              <a:t>Phospholipids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Fatty acids that compose most cell membranes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Have a phosphate attached to glycerol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Two fatty acid 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 dirty="0">
                <a:effectLst/>
                <a:latin typeface="Arial" charset="0"/>
                <a:ea typeface="ＭＳ Ｐゴシック" charset="0"/>
              </a:rPr>
              <a:t>tails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”</a:t>
            </a:r>
            <a:r>
              <a:rPr lang="en-US" altLang="ja-JP" sz="2600" dirty="0">
                <a:effectLst/>
                <a:latin typeface="Arial" charset="0"/>
                <a:ea typeface="ＭＳ Ｐゴシック" charset="0"/>
              </a:rPr>
              <a:t> and a phosphate 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“</a:t>
            </a:r>
            <a:r>
              <a:rPr lang="en-US" altLang="ja-JP" sz="2600" u="sng" dirty="0">
                <a:effectLst/>
                <a:latin typeface="Arial" charset="0"/>
                <a:ea typeface="ＭＳ Ｐゴシック" charset="0"/>
              </a:rPr>
              <a:t>head</a:t>
            </a:r>
            <a:r>
              <a:rPr lang="ja-JP" altLang="en-US" sz="2600" dirty="0">
                <a:effectLst/>
                <a:latin typeface="Arial" charset="0"/>
                <a:ea typeface="ＭＳ Ｐゴシック" charset="0"/>
              </a:rPr>
              <a:t>”</a:t>
            </a:r>
            <a:endParaRPr lang="en-US" altLang="ja-JP" sz="2600" dirty="0">
              <a:effectLst/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600" dirty="0">
                <a:effectLst/>
                <a:latin typeface="Arial" charset="0"/>
                <a:ea typeface="ＭＳ Ｐゴシック" charset="0"/>
              </a:rPr>
              <a:t>Tail is </a:t>
            </a:r>
            <a:r>
              <a:rPr lang="en-US" sz="2600" u="sng" dirty="0">
                <a:effectLst/>
                <a:latin typeface="Arial" charset="0"/>
                <a:ea typeface="ＭＳ Ｐゴシック" charset="0"/>
              </a:rPr>
              <a:t>hydrophobic</a:t>
            </a:r>
            <a:r>
              <a:rPr lang="en-US" sz="2600" dirty="0">
                <a:effectLst/>
                <a:latin typeface="Arial" charset="0"/>
                <a:ea typeface="ＭＳ Ｐゴシック" charset="0"/>
              </a:rPr>
              <a:t> and head is </a:t>
            </a:r>
            <a:r>
              <a:rPr lang="en-US" sz="2600" u="sng" dirty="0">
                <a:effectLst/>
                <a:latin typeface="Arial" charset="0"/>
                <a:ea typeface="ＭＳ Ｐゴシック" charset="0"/>
              </a:rPr>
              <a:t>hydrophilic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52850"/>
            <a:ext cx="39909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852863"/>
            <a:ext cx="4076700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6764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5334000" y="1295400"/>
            <a:ext cx="2438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2895600" y="19812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6477000" y="2057400"/>
            <a:ext cx="914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1676400" y="2438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410200" y="2438400"/>
            <a:ext cx="1905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/>
      <p:bldP spid="86024" grpId="0" animBg="1"/>
      <p:bldP spid="86025" grpId="0" animBg="1"/>
      <p:bldP spid="86026" grpId="0" animBg="1"/>
      <p:bldP spid="8602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942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r>
              <a:rPr lang="en-US">
                <a:effectLst/>
                <a:latin typeface="Arial" charset="0"/>
              </a:rPr>
              <a:t>So if we mixed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phospholipids with 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water, how would they</a:t>
            </a:r>
            <a:br>
              <a:rPr lang="en-US">
                <a:effectLst/>
                <a:latin typeface="Arial" charset="0"/>
              </a:rPr>
            </a:br>
            <a:r>
              <a:rPr lang="en-US">
                <a:effectLst/>
                <a:latin typeface="Arial" charset="0"/>
              </a:rPr>
              <a:t>arrange?</a:t>
            </a:r>
          </a:p>
        </p:txBody>
      </p:sp>
      <p:pic>
        <p:nvPicPr>
          <p:cNvPr id="880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" name="Picture 1" descr="Screen Shot 2013-10-08 at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05" y="5105400"/>
            <a:ext cx="3294695" cy="1718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11/8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11/8 ATB </a:t>
            </a:r>
            <a:r>
              <a:rPr lang="en-US" dirty="0" smtClean="0">
                <a:sym typeface="Wingdings"/>
              </a:rPr>
              <a:t> True or False:  Your body use lipids as it’s first energy source.</a:t>
            </a:r>
          </a:p>
          <a:p>
            <a:r>
              <a:rPr lang="en-US" dirty="0" smtClean="0">
                <a:sym typeface="Wingdings"/>
              </a:rPr>
              <a:t>Today:</a:t>
            </a:r>
          </a:p>
          <a:p>
            <a:pPr lvl="1"/>
            <a:r>
              <a:rPr lang="en-US" dirty="0" smtClean="0">
                <a:sym typeface="Wingdings"/>
              </a:rPr>
              <a:t>Finish lipids</a:t>
            </a:r>
          </a:p>
          <a:p>
            <a:pPr lvl="1"/>
            <a:r>
              <a:rPr lang="en-US" dirty="0" smtClean="0">
                <a:sym typeface="Wingdings"/>
              </a:rPr>
              <a:t>Summarize notes</a:t>
            </a:r>
          </a:p>
          <a:p>
            <a:pPr lvl="1"/>
            <a:r>
              <a:rPr lang="en-US" dirty="0" smtClean="0">
                <a:sym typeface="Wingdings"/>
              </a:rPr>
              <a:t>Vocab list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765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8423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249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90600"/>
            <a:ext cx="8007350" cy="4191000"/>
          </a:xfrm>
        </p:spPr>
        <p:txBody>
          <a:bodyPr/>
          <a:lstStyle/>
          <a:p>
            <a:pPr>
              <a:defRPr/>
            </a:pPr>
            <a:endParaRPr lang="en-US" sz="2800">
              <a:latin typeface="Arial" charset="0"/>
            </a:endParaRPr>
          </a:p>
          <a:p>
            <a:pPr>
              <a:defRPr/>
            </a:pPr>
            <a:r>
              <a:rPr lang="en-US" sz="2800" u="sng">
                <a:latin typeface="Arial" charset="0"/>
              </a:rPr>
              <a:t>Saturated Fatty Acids</a:t>
            </a:r>
            <a:r>
              <a:rPr lang="en-US" sz="2800">
                <a:latin typeface="Arial" charset="0"/>
              </a:rPr>
              <a:t> - 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Usually SOLID at room temp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Single bonds creates straight 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chains = </a:t>
            </a:r>
            <a:r>
              <a:rPr lang="en-US" b="1">
                <a:latin typeface="Arial" charset="0"/>
                <a:ea typeface="ＭＳ Ｐゴシック" charset="0"/>
              </a:rPr>
              <a:t>less room around each</a:t>
            </a:r>
            <a:br>
              <a:rPr lang="en-US" b="1">
                <a:latin typeface="Arial" charset="0"/>
                <a:ea typeface="ＭＳ Ｐゴシック" charset="0"/>
              </a:rPr>
            </a:br>
            <a:r>
              <a:rPr lang="en-US" b="1">
                <a:latin typeface="Arial" charset="0"/>
                <a:ea typeface="ＭＳ Ｐゴシック" charset="0"/>
              </a:rPr>
              <a:t>acid makes them solid</a:t>
            </a:r>
          </a:p>
          <a:p>
            <a:pPr lvl="1">
              <a:defRPr/>
            </a:pPr>
            <a:r>
              <a:rPr lang="en-US" u="sng">
                <a:latin typeface="Arial" charset="0"/>
                <a:ea typeface="ＭＳ Ｐゴシック" charset="0"/>
              </a:rPr>
              <a:t>Found in</a:t>
            </a:r>
            <a:r>
              <a:rPr lang="en-US">
                <a:latin typeface="Arial" charset="0"/>
                <a:ea typeface="ＭＳ Ｐゴシック" charset="0"/>
              </a:rPr>
              <a:t>:  Butter, red meat</a:t>
            </a:r>
          </a:p>
          <a:p>
            <a:pPr lvl="1">
              <a:defRPr/>
            </a:pPr>
            <a:r>
              <a:rPr lang="en-US">
                <a:latin typeface="Arial" charset="0"/>
                <a:ea typeface="ＭＳ Ｐゴシック" charset="0"/>
              </a:rPr>
              <a:t>The bad fats – you don</a:t>
            </a:r>
            <a:r>
              <a:rPr lang="ja-JP" altLang="en-US">
                <a:latin typeface="Arial" charset="0"/>
                <a:ea typeface="ＭＳ Ｐゴシック" charset="0"/>
              </a:rPr>
              <a:t>’</a:t>
            </a:r>
            <a:r>
              <a:rPr lang="en-US">
                <a:latin typeface="Arial" charset="0"/>
                <a:ea typeface="ＭＳ Ｐゴシック" charset="0"/>
              </a:rPr>
              <a:t>t really need</a:t>
            </a:r>
            <a:br>
              <a:rPr lang="en-US">
                <a:latin typeface="Arial" charset="0"/>
                <a:ea typeface="ＭＳ Ｐゴシック" charset="0"/>
              </a:rPr>
            </a:br>
            <a:r>
              <a:rPr lang="en-US">
                <a:latin typeface="Arial" charset="0"/>
                <a:ea typeface="ＭＳ Ｐゴシック" charset="0"/>
              </a:rPr>
              <a:t>them (artery cloggers)</a:t>
            </a:r>
          </a:p>
          <a:p>
            <a:pPr lvl="1">
              <a:defRPr/>
            </a:pPr>
            <a:endParaRPr lang="en-US">
              <a:latin typeface="Arial" charset="0"/>
              <a:ea typeface="ＭＳ Ｐゴシック" charset="0"/>
            </a:endParaRPr>
          </a:p>
          <a:p>
            <a:pPr>
              <a:buFont typeface="Wingdings" charset="0"/>
              <a:buNone/>
              <a:defRPr/>
            </a:pPr>
            <a:endParaRPr lang="en-US" sz="2800">
              <a:latin typeface="Arial" charset="0"/>
            </a:endParaRPr>
          </a:p>
        </p:txBody>
      </p:sp>
      <p:pic>
        <p:nvPicPr>
          <p:cNvPr id="983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514600"/>
            <a:ext cx="224631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981200" y="1981200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762000" y="2514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animBg="1"/>
      <p:bldP spid="9421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en-US" sz="3000">
                <a:latin typeface="Arial Black" charset="0"/>
              </a:rPr>
              <a:t>Lipids - Saturated vs. unsaturated fatty acids</a:t>
            </a:r>
          </a:p>
        </p:txBody>
      </p:sp>
      <p:sp>
        <p:nvSpPr>
          <p:cNvPr id="136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95400"/>
            <a:ext cx="8077200" cy="5029200"/>
          </a:xfrm>
        </p:spPr>
        <p:txBody>
          <a:bodyPr/>
          <a:lstStyle/>
          <a:p>
            <a:pPr>
              <a:defRPr/>
            </a:pPr>
            <a:r>
              <a:rPr lang="en-US" u="sng" dirty="0">
                <a:latin typeface="Arial" charset="0"/>
              </a:rPr>
              <a:t>Unsaturated Fatty Acids</a:t>
            </a:r>
            <a:r>
              <a:rPr lang="en-US" dirty="0">
                <a:latin typeface="Arial" charset="0"/>
              </a:rPr>
              <a:t> – 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Usually LIQUID at room temp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Double bonds creates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kinked chains = 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more room</a:t>
            </a:r>
            <a:b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</a:b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to </a:t>
            </a:r>
            <a:r>
              <a:rPr lang="ja-JP" alt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“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flow</a:t>
            </a:r>
            <a:r>
              <a:rPr lang="ja-JP" alt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”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 – usually liquids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Found in plant oils (vegetable oil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etc.)</a:t>
            </a:r>
          </a:p>
          <a:p>
            <a:pPr lvl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These are the good fats – 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better for your</a:t>
            </a:r>
            <a:br>
              <a:rPr lang="en-US" dirty="0">
                <a:latin typeface="Arial" charset="0"/>
                <a:ea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</a:rPr>
              <a:t>health</a:t>
            </a:r>
          </a:p>
          <a:p>
            <a:pPr>
              <a:defRPr/>
            </a:pPr>
            <a:endParaRPr lang="en-US" dirty="0">
              <a:effectLst/>
              <a:latin typeface="Arial" charset="0"/>
            </a:endParaRPr>
          </a:p>
        </p:txBody>
      </p:sp>
      <p:pic>
        <p:nvPicPr>
          <p:cNvPr id="1003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76450"/>
            <a:ext cx="306228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057400" y="1905000"/>
            <a:ext cx="1371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685800" y="2438400"/>
            <a:ext cx="2286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animBg="1"/>
      <p:bldP spid="9626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into words…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are saturated fats usually solids at room temperature and unsaturated fats are usually liquids? (hint:  think of their structure)</a:t>
            </a:r>
          </a:p>
        </p:txBody>
      </p:sp>
    </p:spTree>
    <p:extLst>
      <p:ext uri="{BB962C8B-B14F-4D97-AF65-F5344CB8AC3E}">
        <p14:creationId xmlns:p14="http://schemas.microsoft.com/office/powerpoint/2010/main" val="69256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4.  Lipids </a:t>
            </a:r>
            <a:r>
              <a:rPr lang="en-US" dirty="0">
                <a:effectLst/>
                <a:latin typeface="Arial Black" charset="0"/>
              </a:rPr>
              <a:t>are…</a:t>
            </a:r>
          </a:p>
        </p:txBody>
      </p:sp>
      <p:sp>
        <p:nvSpPr>
          <p:cNvPr id="21506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 macromolecule used for energy storage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short term energy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Used for structure in organisms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Found in proteins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2402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24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5563"/>
            <a:ext cx="914400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04450" name="Rectangle 3"/>
          <p:cNvSpPr>
            <a:spLocks noGrp="1" noRot="1" noChangeArrowheads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445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63663"/>
            <a:ext cx="7924800" cy="54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 Black" charset="0"/>
            </a:endParaRPr>
          </a:p>
        </p:txBody>
      </p:sp>
      <p:sp>
        <p:nvSpPr>
          <p:cNvPr id="106498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ffectLst/>
              <a:latin typeface="Arial" charset="0"/>
            </a:endParaRPr>
          </a:p>
        </p:txBody>
      </p:sp>
      <p:pic>
        <p:nvPicPr>
          <p:cNvPr id="1064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5791200" cy="546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</a:rPr>
              <a:t>Wax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Waterproof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Protective layer in</a:t>
            </a:r>
            <a:br>
              <a:rPr lang="en-US" sz="2500" dirty="0">
                <a:latin typeface="Arial" charset="0"/>
                <a:ea typeface="ＭＳ Ｐゴシック" charset="0"/>
              </a:rPr>
            </a:br>
            <a:r>
              <a:rPr lang="en-US" sz="2500" dirty="0">
                <a:latin typeface="Arial" charset="0"/>
                <a:ea typeface="ＭＳ Ｐゴシック" charset="0"/>
              </a:rPr>
              <a:t> plants and animals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 dirty="0">
                <a:latin typeface="Arial" charset="0"/>
                <a:ea typeface="ＭＳ Ｐゴシック" charset="0"/>
              </a:rPr>
              <a:t>Ear wax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900" dirty="0">
              <a:latin typeface="Arial" charset="0"/>
            </a:endParaRPr>
          </a:p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0"/>
            <a:ext cx="4610100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40125"/>
            <a:ext cx="36195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472371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 Black" charset="0"/>
              </a:rPr>
              <a:t>Lipids</a:t>
            </a:r>
          </a:p>
        </p:txBody>
      </p:sp>
      <p:sp>
        <p:nvSpPr>
          <p:cNvPr id="142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71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</a:rPr>
              <a:t>Steroid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Compose many hormones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Made of four fused rings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Testosterone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Estrogen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500">
                <a:latin typeface="Arial" charset="0"/>
                <a:ea typeface="ＭＳ Ｐゴシック" charset="0"/>
              </a:rPr>
              <a:t>Cholesterol</a:t>
            </a:r>
          </a:p>
        </p:txBody>
      </p:sp>
      <p:pic>
        <p:nvPicPr>
          <p:cNvPr id="142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0"/>
            <a:ext cx="2743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04800" y="3810000"/>
            <a:ext cx="8572500" cy="3048000"/>
            <a:chOff x="0" y="2352"/>
            <a:chExt cx="5592" cy="1968"/>
          </a:xfrm>
        </p:grpSpPr>
        <p:pic>
          <p:nvPicPr>
            <p:cNvPr id="1106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2663"/>
              <a:ext cx="4248" cy="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01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52"/>
              <a:ext cx="1392" cy="1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234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743200"/>
            <a:ext cx="3810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76600"/>
            <a:ext cx="3352800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 Black" charset="0"/>
              </a:rPr>
              <a:t>Lipids</a:t>
            </a:r>
          </a:p>
        </p:txBody>
      </p:sp>
      <p:sp>
        <p:nvSpPr>
          <p:cNvPr id="11264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Phospholipid molecule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3"/>
              </a:rPr>
              <a:t>http://my.hrw.com/sh/hm2/0030724872/student/ch03/sec03/qc13/hm203_03_q13fs.htm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</a:rPr>
              <a:t>Lipid bylayer</a:t>
            </a:r>
          </a:p>
          <a:p>
            <a:pPr>
              <a:lnSpc>
                <a:spcPct val="90000"/>
              </a:lnSpc>
            </a:pPr>
            <a:r>
              <a:rPr lang="en-US">
                <a:effectLst/>
                <a:latin typeface="Arial" charset="0"/>
                <a:hlinkClick r:id="rId4"/>
              </a:rPr>
              <a:t>http://my.hrw.com/sh/hm2/0030724872/student/ch03/sec03/qc14/hm203_03_q14fs.htm</a:t>
            </a:r>
            <a:endParaRPr lang="en-US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1500" dirty="0"/>
              <a:t>NUCLEIC ACIDS</a:t>
            </a:r>
          </a:p>
        </p:txBody>
      </p:sp>
    </p:spTree>
    <p:extLst>
      <p:ext uri="{BB962C8B-B14F-4D97-AF65-F5344CB8AC3E}">
        <p14:creationId xmlns:p14="http://schemas.microsoft.com/office/powerpoint/2010/main" val="644969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1"/>
            <a:ext cx="49530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 Black" charset="0"/>
              </a:rPr>
              <a:t>Nucleic Acid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007350" cy="5715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u="sng" dirty="0">
                <a:latin typeface="Arial" charset="0"/>
              </a:rPr>
              <a:t>Nucleic acid </a:t>
            </a:r>
            <a:r>
              <a:rPr lang="en-US" sz="3000" dirty="0" smtClean="0">
                <a:latin typeface="Arial" charset="0"/>
              </a:rPr>
              <a:t>–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dirty="0" smtClean="0">
                <a:latin typeface="Arial" charset="0"/>
                <a:ea typeface="ＭＳ Ｐゴシック" charset="0"/>
              </a:rPr>
              <a:t>Organic </a:t>
            </a:r>
            <a:r>
              <a:rPr lang="en-US" sz="3000" dirty="0">
                <a:latin typeface="Arial" charset="0"/>
                <a:ea typeface="ＭＳ Ｐゴシック" charset="0"/>
              </a:rPr>
              <a:t>molecules that 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transfer </a:t>
            </a:r>
            <a:br>
              <a:rPr lang="en-US" sz="3000" dirty="0" smtClean="0">
                <a:latin typeface="Arial" charset="0"/>
                <a:ea typeface="ＭＳ Ｐゴシック" charset="0"/>
              </a:rPr>
            </a:br>
            <a:r>
              <a:rPr lang="en-US" sz="3000" dirty="0" smtClean="0">
                <a:latin typeface="Arial" charset="0"/>
                <a:ea typeface="ＭＳ Ｐゴシック" charset="0"/>
              </a:rPr>
              <a:t>/ store </a:t>
            </a:r>
            <a:r>
              <a:rPr lang="en-US" sz="3000" dirty="0">
                <a:latin typeface="Arial" charset="0"/>
                <a:ea typeface="ＭＳ Ｐゴシック" charset="0"/>
              </a:rPr>
              <a:t>important cell 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info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dirty="0">
                <a:latin typeface="Arial" charset="0"/>
                <a:ea typeface="ＭＳ Ｐゴシック" charset="0"/>
              </a:rPr>
              <a:t>Composed of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Carbon, Hydrogen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,</a:t>
            </a:r>
            <a:b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</a:b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Oxygen</a:t>
            </a:r>
            <a:r>
              <a:rPr lang="en-US" sz="3000" dirty="0" smtClean="0">
                <a:solidFill>
                  <a:srgbClr val="FFFF00"/>
                </a:solidFill>
                <a:latin typeface="Arial" charset="0"/>
                <a:ea typeface="ＭＳ Ｐゴシック" charset="0"/>
              </a:rPr>
              <a:t>, </a:t>
            </a:r>
            <a:r>
              <a:rPr lang="en-US" sz="30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Nitrogen and Phosphorus </a:t>
            </a:r>
            <a:endParaRPr lang="en-US" sz="3000" dirty="0" smtClean="0">
              <a:solidFill>
                <a:srgbClr val="FFFF00"/>
              </a:solidFill>
              <a:latin typeface="Arial" charset="0"/>
              <a:ea typeface="ＭＳ Ｐゴシック" charset="0"/>
            </a:endParaRP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u="sng" dirty="0" smtClean="0">
                <a:latin typeface="Arial" charset="0"/>
                <a:ea typeface="ＭＳ Ｐゴシック" charset="0"/>
              </a:rPr>
              <a:t>What </a:t>
            </a:r>
            <a:r>
              <a:rPr lang="en-US" sz="3000" u="sng" dirty="0">
                <a:latin typeface="Arial" charset="0"/>
                <a:ea typeface="ＭＳ Ｐゴシック" charset="0"/>
              </a:rPr>
              <a:t>are the two nucleic </a:t>
            </a:r>
            <a:r>
              <a:rPr lang="en-US" sz="3000" u="sng" dirty="0" smtClean="0">
                <a:latin typeface="Arial" charset="0"/>
                <a:ea typeface="ＭＳ Ｐゴシック" charset="0"/>
              </a:rPr>
              <a:t>acids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?</a:t>
            </a:r>
          </a:p>
          <a:p>
            <a:pPr marL="742950" lvl="2" indent="-342900" eaLnBrk="1" hangingPunct="1">
              <a:lnSpc>
                <a:spcPct val="80000"/>
              </a:lnSpc>
              <a:defRPr/>
            </a:pPr>
            <a:r>
              <a:rPr lang="en-US" sz="3000" dirty="0" smtClean="0">
                <a:latin typeface="Arial" charset="0"/>
                <a:ea typeface="ＭＳ Ｐゴシック" charset="0"/>
              </a:rPr>
              <a:t>DNA </a:t>
            </a:r>
            <a:r>
              <a:rPr lang="en-US" sz="3000" dirty="0">
                <a:latin typeface="Arial" charset="0"/>
                <a:ea typeface="ＭＳ Ｐゴシック" charset="0"/>
              </a:rPr>
              <a:t>and 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RNA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u="sng" dirty="0" smtClean="0">
                <a:latin typeface="Arial" charset="0"/>
                <a:ea typeface="ＭＳ Ｐゴシック" charset="0"/>
              </a:rPr>
              <a:t>Deoxyribonucleic </a:t>
            </a:r>
            <a:r>
              <a:rPr lang="en-US" sz="3000" u="sng" dirty="0">
                <a:latin typeface="Arial" charset="0"/>
                <a:ea typeface="ＭＳ Ｐゴシック" charset="0"/>
              </a:rPr>
              <a:t>acid (</a:t>
            </a:r>
            <a:r>
              <a:rPr lang="en-US" sz="3000" u="sng" dirty="0" smtClean="0">
                <a:latin typeface="Arial" charset="0"/>
                <a:ea typeface="ＭＳ Ｐゴシック" charset="0"/>
              </a:rPr>
              <a:t>DNA</a:t>
            </a:r>
            <a:endParaRPr lang="en-US" sz="3000" u="sng" dirty="0">
              <a:latin typeface="Arial" charset="0"/>
              <a:ea typeface="ＭＳ Ｐゴシック" charset="0"/>
            </a:endParaRPr>
          </a:p>
          <a:p>
            <a:pPr marL="742950" lvl="2" indent="-342900" eaLnBrk="1" hangingPunct="1">
              <a:lnSpc>
                <a:spcPct val="80000"/>
              </a:lnSpc>
              <a:defRPr/>
            </a:pPr>
            <a:r>
              <a:rPr lang="en-US" sz="3000" dirty="0" smtClean="0">
                <a:latin typeface="Arial" charset="0"/>
                <a:ea typeface="ＭＳ Ｐゴシック" charset="0"/>
              </a:rPr>
              <a:t>Directs </a:t>
            </a:r>
            <a:r>
              <a:rPr lang="en-US" sz="3000" dirty="0">
                <a:latin typeface="Arial" charset="0"/>
                <a:ea typeface="ＭＳ Ｐゴシック" charset="0"/>
              </a:rPr>
              <a:t>cell activities and 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stores info</a:t>
            </a:r>
            <a:br>
              <a:rPr lang="en-US" sz="3000" dirty="0" smtClean="0">
                <a:latin typeface="Arial" charset="0"/>
                <a:ea typeface="ＭＳ Ｐゴシック" charset="0"/>
              </a:rPr>
            </a:br>
            <a:r>
              <a:rPr lang="en-US" sz="3000" dirty="0" smtClean="0">
                <a:latin typeface="Arial" charset="0"/>
                <a:ea typeface="ＭＳ Ｐゴシック" charset="0"/>
              </a:rPr>
              <a:t> </a:t>
            </a:r>
            <a:r>
              <a:rPr lang="en-US" sz="3000" dirty="0">
                <a:latin typeface="Arial" charset="0"/>
                <a:ea typeface="ＭＳ Ｐゴシック" charset="0"/>
              </a:rPr>
              <a:t>for 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cell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hlink"/>
              </a:buClr>
              <a:defRPr/>
            </a:pPr>
            <a:r>
              <a:rPr lang="en-US" sz="3000" u="sng" dirty="0" smtClean="0">
                <a:latin typeface="Arial" charset="0"/>
                <a:ea typeface="ＭＳ Ｐゴシック" charset="0"/>
              </a:rPr>
              <a:t>Ribonucleic </a:t>
            </a:r>
            <a:r>
              <a:rPr lang="en-US" sz="3000" u="sng" dirty="0">
                <a:latin typeface="Arial" charset="0"/>
                <a:ea typeface="ＭＳ Ｐゴシック" charset="0"/>
              </a:rPr>
              <a:t>Acid (RNA) </a:t>
            </a:r>
            <a:endParaRPr lang="en-US" sz="3000" u="sng" dirty="0" smtClean="0">
              <a:latin typeface="Arial" charset="0"/>
              <a:ea typeface="ＭＳ Ｐゴシック" charset="0"/>
            </a:endParaRPr>
          </a:p>
          <a:p>
            <a:pPr marL="742950" lvl="2" indent="-342900" eaLnBrk="1" hangingPunct="1">
              <a:lnSpc>
                <a:spcPct val="80000"/>
              </a:lnSpc>
              <a:defRPr/>
            </a:pPr>
            <a:r>
              <a:rPr lang="en-US" sz="3000" dirty="0" smtClean="0">
                <a:latin typeface="Arial" charset="0"/>
                <a:ea typeface="ＭＳ Ｐゴシック" charset="0"/>
              </a:rPr>
              <a:t>Transfers info </a:t>
            </a:r>
            <a:r>
              <a:rPr lang="en-US" sz="3000" dirty="0">
                <a:latin typeface="Arial" charset="0"/>
                <a:ea typeface="ＭＳ Ｐゴシック" charset="0"/>
              </a:rPr>
              <a:t>to direct </a:t>
            </a:r>
            <a:r>
              <a:rPr lang="en-US" sz="3000" dirty="0" smtClean="0">
                <a:latin typeface="Arial" charset="0"/>
                <a:ea typeface="ＭＳ Ｐゴシック" charset="0"/>
              </a:rPr>
              <a:t>protein</a:t>
            </a:r>
            <a:br>
              <a:rPr lang="en-US" sz="3000" dirty="0" smtClean="0">
                <a:latin typeface="Arial" charset="0"/>
                <a:ea typeface="ＭＳ Ｐゴシック" charset="0"/>
              </a:rPr>
            </a:br>
            <a:r>
              <a:rPr lang="en-US" sz="3000" dirty="0" smtClean="0">
                <a:latin typeface="Arial" charset="0"/>
                <a:ea typeface="ＭＳ Ｐゴシック" charset="0"/>
              </a:rPr>
              <a:t> </a:t>
            </a:r>
            <a:r>
              <a:rPr lang="en-US" sz="3000" dirty="0">
                <a:latin typeface="Arial" charset="0"/>
                <a:ea typeface="ＭＳ Ｐゴシック" charset="0"/>
              </a:rPr>
              <a:t>production</a:t>
            </a:r>
          </a:p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pic>
        <p:nvPicPr>
          <p:cNvPr id="1187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351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Screen Shot 2013-10-08 at 12.35.0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873643"/>
            <a:ext cx="1854199" cy="3001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24200" y="0"/>
            <a:ext cx="5718175" cy="990600"/>
          </a:xfrm>
        </p:spPr>
        <p:txBody>
          <a:bodyPr/>
          <a:lstStyle/>
          <a:p>
            <a:r>
              <a:rPr lang="en-US" dirty="0">
                <a:effectLst/>
                <a:latin typeface="Arial Black" charset="0"/>
              </a:rPr>
              <a:t>Nucleic Acid</a:t>
            </a: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28600"/>
            <a:ext cx="800735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>
                <a:latin typeface="Arial" charset="0"/>
              </a:rPr>
              <a:t>Nucleotide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Monomer of DNA and 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RNA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400" dirty="0">
              <a:latin typeface="Arial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Made up of </a:t>
            </a:r>
            <a:r>
              <a:rPr lang="en-US" sz="2400" dirty="0">
                <a:solidFill>
                  <a:srgbClr val="FFFF00"/>
                </a:solidFill>
                <a:latin typeface="Arial" charset="0"/>
                <a:ea typeface="ＭＳ Ｐゴシック" charset="0"/>
              </a:rPr>
              <a:t>phosphate, sugar and nitrogen base</a:t>
            </a:r>
          </a:p>
          <a:p>
            <a:pPr>
              <a:defRPr/>
            </a:pPr>
            <a:endParaRPr lang="en-US" dirty="0">
              <a:effectLst/>
              <a:latin typeface="Arial" charset="0"/>
            </a:endParaRPr>
          </a:p>
        </p:txBody>
      </p:sp>
      <p:pic>
        <p:nvPicPr>
          <p:cNvPr id="12185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590800"/>
            <a:ext cx="707231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4038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98120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Nucleotide</a:t>
            </a:r>
            <a:endParaRPr lang="en-US" dirty="0">
              <a:effectLst/>
              <a:latin typeface="Arial Black" charset="0"/>
            </a:endParaRPr>
          </a:p>
        </p:txBody>
      </p:sp>
      <p:sp>
        <p:nvSpPr>
          <p:cNvPr id="120834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" charset="0"/>
              </a:rPr>
              <a:t>Nucleotide</a:t>
            </a:r>
          </a:p>
          <a:p>
            <a:pPr lvl="1"/>
            <a:r>
              <a:rPr lang="en-US" dirty="0">
                <a:effectLst/>
                <a:latin typeface="Arial Black" charset="0"/>
              </a:rPr>
              <a:t>Monomer of nucleic acids</a:t>
            </a:r>
            <a:endParaRPr lang="en-US" dirty="0">
              <a:effectLst/>
              <a:latin typeface="Arial" charset="0"/>
            </a:endParaRPr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05200"/>
            <a:ext cx="5410200" cy="297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 smtClean="0">
                <a:effectLst/>
                <a:latin typeface="Arial Black" charset="0"/>
              </a:rPr>
              <a:t>5.  Proteins</a:t>
            </a:r>
            <a:r>
              <a:rPr lang="en-US" dirty="0">
                <a:effectLst/>
                <a:latin typeface="Arial Black" charset="0"/>
              </a:rPr>
              <a:t>…</a:t>
            </a:r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Important for energy use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Make up many enzymes and tissues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are the same things as lipids</a:t>
            </a:r>
          </a:p>
          <a:p>
            <a:pPr marL="609600" indent="-609600">
              <a:buFont typeface="Wingdings" charset="0"/>
              <a:buAutoNum type="alphaUcPeriod"/>
            </a:pPr>
            <a:r>
              <a:rPr lang="en-US">
                <a:effectLst/>
                <a:latin typeface="Arial" charset="0"/>
              </a:rPr>
              <a:t>Are used first for energy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458200" cy="59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3000">
                <a:effectLst/>
                <a:latin typeface="Arial Black" charset="0"/>
              </a:rPr>
              <a:t>A special process involving proteins</a:t>
            </a:r>
          </a:p>
        </p:txBody>
      </p:sp>
      <p:sp>
        <p:nvSpPr>
          <p:cNvPr id="12390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685800"/>
            <a:ext cx="8077200" cy="4546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2800" b="1">
                <a:effectLst/>
                <a:latin typeface="Arial" charset="0"/>
              </a:rPr>
              <a:t>Deoxyribonucleic acid (DNA)</a:t>
            </a:r>
            <a:r>
              <a:rPr lang="en-US" sz="2800">
                <a:effectLst/>
                <a:latin typeface="Arial" charset="0"/>
              </a:rPr>
              <a:t> and </a:t>
            </a:r>
            <a:r>
              <a:rPr lang="en-US" sz="2800" b="1">
                <a:effectLst/>
                <a:latin typeface="Arial" charset="0"/>
              </a:rPr>
              <a:t>Ribonucleic Acid (RNA)</a:t>
            </a:r>
            <a:r>
              <a:rPr lang="en-US" sz="2800">
                <a:effectLst/>
                <a:latin typeface="Arial" charset="0"/>
              </a:rPr>
              <a:t> carry the hereditary information of organisms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Long chains of nucleotides that contain</a:t>
            </a:r>
          </a:p>
          <a:p>
            <a:pPr lvl="2"/>
            <a:r>
              <a:rPr lang="en-US" sz="2000">
                <a:effectLst/>
                <a:latin typeface="Arial" charset="0"/>
                <a:ea typeface="ＭＳ Ｐゴシック" charset="0"/>
              </a:rPr>
              <a:t>Sugar, phosphate, and a nitrogen base</a:t>
            </a:r>
          </a:p>
          <a:p>
            <a:r>
              <a:rPr lang="en-US" sz="2800">
                <a:effectLst/>
                <a:latin typeface="Arial" charset="0"/>
              </a:rPr>
              <a:t>Information in DNA is rewritten to RNA</a:t>
            </a:r>
          </a:p>
          <a:p>
            <a:r>
              <a:rPr lang="en-US" sz="2800">
                <a:effectLst/>
                <a:latin typeface="Arial" charset="0"/>
              </a:rPr>
              <a:t>RNA directs amino acid assembly into proteins</a:t>
            </a:r>
          </a:p>
          <a:p>
            <a:r>
              <a:rPr lang="en-US" sz="2800" b="1">
                <a:effectLst/>
                <a:latin typeface="Arial" charset="0"/>
              </a:rPr>
              <a:t>Genes</a:t>
            </a:r>
            <a:r>
              <a:rPr lang="en-US" sz="2800">
                <a:effectLst/>
                <a:latin typeface="Arial" charset="0"/>
              </a:rPr>
              <a:t> = regions of DNA that code for </a:t>
            </a:r>
          </a:p>
          <a:p>
            <a:pPr>
              <a:buFont typeface="Wingdings" charset="0"/>
              <a:buNone/>
            </a:pPr>
            <a:r>
              <a:rPr lang="en-US" sz="2800">
                <a:effectLst/>
                <a:latin typeface="Arial" charset="0"/>
              </a:rPr>
              <a:t>	proteins that perform certain functions</a:t>
            </a:r>
          </a:p>
          <a:p>
            <a:r>
              <a:rPr lang="en-US" sz="2800" b="1">
                <a:effectLst/>
                <a:latin typeface="Arial" charset="0"/>
              </a:rPr>
              <a:t>Genome</a:t>
            </a:r>
            <a:r>
              <a:rPr lang="en-US" sz="2800">
                <a:effectLst/>
                <a:latin typeface="Arial" charset="0"/>
              </a:rPr>
              <a:t> = an organism</a:t>
            </a:r>
            <a:r>
              <a:rPr lang="ja-JP" altLang="en-US" sz="2800">
                <a:effectLst/>
                <a:latin typeface="Arial" charset="0"/>
              </a:rPr>
              <a:t>’</a:t>
            </a:r>
            <a:r>
              <a:rPr lang="en-US" altLang="ja-JP" sz="2800">
                <a:effectLst/>
                <a:latin typeface="Arial" charset="0"/>
              </a:rPr>
              <a:t>s genes</a:t>
            </a:r>
          </a:p>
          <a:p>
            <a:pPr lvl="1"/>
            <a:r>
              <a:rPr lang="en-US" sz="2400">
                <a:effectLst/>
                <a:latin typeface="Arial" charset="0"/>
                <a:ea typeface="ＭＳ Ｐゴシック" charset="0"/>
              </a:rPr>
              <a:t>Divided into chromosomes</a:t>
            </a:r>
          </a:p>
        </p:txBody>
      </p:sp>
      <p:pic>
        <p:nvPicPr>
          <p:cNvPr id="123907" name="Picture 4" descr="04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087938"/>
            <a:ext cx="1905000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Review:  What color does iodine turn in the presence of starch?</a:t>
            </a:r>
          </a:p>
          <a:p>
            <a:pPr lvl="1"/>
            <a:r>
              <a:rPr lang="en-US" dirty="0" smtClean="0"/>
              <a:t>Purple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981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11/11 1</a:t>
            </a:r>
            <a:r>
              <a:rPr lang="en-US" baseline="30000" dirty="0" smtClean="0"/>
              <a:t>st</a:t>
            </a:r>
            <a:r>
              <a:rPr lang="en-US" dirty="0" smtClean="0"/>
              <a:t> and 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05000"/>
            <a:ext cx="8007350" cy="4953000"/>
          </a:xfrm>
        </p:spPr>
        <p:txBody>
          <a:bodyPr/>
          <a:lstStyle/>
          <a:p>
            <a:r>
              <a:rPr lang="en-US" dirty="0" smtClean="0"/>
              <a:t>11/11 ATB </a:t>
            </a:r>
            <a:r>
              <a:rPr lang="en-US" dirty="0" smtClean="0">
                <a:sym typeface="Wingdings"/>
              </a:rPr>
              <a:t>  What is the monomer of a carbohydrate?</a:t>
            </a:r>
          </a:p>
          <a:p>
            <a:r>
              <a:rPr lang="en-US" u="sng" dirty="0" smtClean="0">
                <a:sym typeface="Wingdings"/>
              </a:rPr>
              <a:t>Today</a:t>
            </a:r>
            <a:r>
              <a:rPr lang="en-US" dirty="0" smtClean="0">
                <a:sym typeface="Wingdings"/>
              </a:rPr>
              <a:t>:</a:t>
            </a:r>
          </a:p>
          <a:p>
            <a:pPr lvl="1"/>
            <a:r>
              <a:rPr lang="en-US" dirty="0" smtClean="0">
                <a:sym typeface="Wingdings"/>
              </a:rPr>
              <a:t>New terms on the vocab List</a:t>
            </a:r>
          </a:p>
          <a:p>
            <a:pPr lvl="1"/>
            <a:r>
              <a:rPr lang="en-US" dirty="0" smtClean="0">
                <a:sym typeface="Wingdings"/>
              </a:rPr>
              <a:t>Review for quiz </a:t>
            </a:r>
          </a:p>
          <a:p>
            <a:pPr lvl="1"/>
            <a:r>
              <a:rPr lang="en-US" dirty="0" smtClean="0">
                <a:sym typeface="Wingdings"/>
              </a:rPr>
              <a:t>Re-quiz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Test  FRIDAY.</a:t>
            </a:r>
          </a:p>
          <a:p>
            <a:pPr lvl="1"/>
            <a:r>
              <a:rPr lang="en-US" dirty="0" smtClean="0">
                <a:sym typeface="Wingdings"/>
              </a:rPr>
              <a:t>Study guide  FRIDAY.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22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5175" cy="822325"/>
          </a:xfrm>
        </p:spPr>
        <p:txBody>
          <a:bodyPr/>
          <a:lstStyle/>
          <a:p>
            <a:r>
              <a:rPr lang="en-US" dirty="0" smtClean="0"/>
              <a:t>Review: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4191000"/>
          </a:xfrm>
        </p:spPr>
        <p:txBody>
          <a:bodyPr/>
          <a:lstStyle/>
          <a:p>
            <a:r>
              <a:rPr lang="en-US" sz="2500" dirty="0" smtClean="0"/>
              <a:t>Which are solid – saturated or unsaturated?  </a:t>
            </a:r>
          </a:p>
          <a:p>
            <a:r>
              <a:rPr lang="en-US" sz="2500" dirty="0" smtClean="0"/>
              <a:t>Explain.</a:t>
            </a:r>
            <a:endParaRPr lang="en-US" sz="25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809674"/>
            <a:ext cx="7391400" cy="512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2996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"/>
            <a:ext cx="8385175" cy="609600"/>
          </a:xfrm>
        </p:spPr>
        <p:txBody>
          <a:bodyPr/>
          <a:lstStyle/>
          <a:p>
            <a:r>
              <a:rPr lang="en-US" dirty="0" smtClean="0"/>
              <a:t>Vocab List (start new one)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6324600" cy="6019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Hydrocarbon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Monomer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Polymer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Macromolecules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Glucose -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Carb function animals –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Carb function plants -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Monosaccharide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Disaccharide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Polysaccharide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u="sng" dirty="0" smtClean="0"/>
              <a:t>Isomer </a:t>
            </a:r>
            <a:r>
              <a:rPr lang="en-US" sz="2800" dirty="0" smtClean="0"/>
              <a:t>-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39552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50"/>
            <a:ext cx="8385175" cy="593725"/>
          </a:xfrm>
        </p:spPr>
        <p:txBody>
          <a:bodyPr/>
          <a:lstStyle/>
          <a:p>
            <a:r>
              <a:rPr lang="en-US" dirty="0" smtClean="0"/>
              <a:t>Vocab list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172200"/>
          </a:xfrm>
        </p:spPr>
        <p:txBody>
          <a:bodyPr/>
          <a:lstStyle/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Condensation reaction –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Hydrolysis reaction –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2 functions of lipids –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Triglyceride -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Phospholipids –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Nucleic acid –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DNA –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RNA – 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n-US" u="sng" dirty="0" smtClean="0"/>
              <a:t>Nucleotide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311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r>
              <a:rPr lang="en-US" sz="15000" dirty="0" smtClean="0"/>
              <a:t>QUIZ REIVEW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3094865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898525"/>
          </a:xfrm>
        </p:spPr>
        <p:txBody>
          <a:bodyPr/>
          <a:lstStyle/>
          <a:p>
            <a:r>
              <a:rPr lang="en-US" dirty="0" smtClean="0"/>
              <a:t>Quick Refresher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610600" cy="5638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 Function of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of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Elements that make up carbs?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 Function of lipids?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Elements that make up lipids?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Functions of proteins?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 of proteins?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Function of nucleic acids?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Monomer of nucleic acids?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9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517525"/>
          </a:xfrm>
        </p:spPr>
        <p:txBody>
          <a:bodyPr/>
          <a:lstStyle/>
          <a:p>
            <a:r>
              <a:rPr lang="en-US" dirty="0" smtClean="0"/>
              <a:t>Review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38200"/>
            <a:ext cx="4800599" cy="6019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Monomer of carbohydrates?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Amino acid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Nucleotide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Protein</a:t>
            </a:r>
          </a:p>
          <a:p>
            <a:pPr marL="400050" lvl="1" indent="0">
              <a:buClrTx/>
              <a:buNone/>
            </a:pPr>
            <a:endParaRPr lang="en-US" sz="2600" dirty="0" smtClean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Function of carbs?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1</a:t>
            </a:r>
            <a:r>
              <a:rPr lang="en-US" baseline="30000" dirty="0" smtClean="0">
                <a:effectLst/>
              </a:rPr>
              <a:t>st</a:t>
            </a:r>
            <a:r>
              <a:rPr lang="en-US" dirty="0" smtClean="0">
                <a:effectLst/>
              </a:rPr>
              <a:t> energy source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Stored energy source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Store genetic info</a:t>
            </a:r>
            <a:endParaRPr lang="en-US" dirty="0">
              <a:effectLst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1" y="838200"/>
            <a:ext cx="4495800" cy="6019800"/>
          </a:xfrm>
        </p:spPr>
        <p:txBody>
          <a:bodyPr/>
          <a:lstStyle/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C</a:t>
            </a:r>
            <a:r>
              <a:rPr lang="en-US" sz="2400" baseline="-25000" dirty="0" smtClean="0">
                <a:effectLst/>
              </a:rPr>
              <a:t>6</a:t>
            </a:r>
            <a:r>
              <a:rPr lang="en-US" sz="2400" dirty="0" smtClean="0">
                <a:effectLst/>
              </a:rPr>
              <a:t>H</a:t>
            </a:r>
            <a:r>
              <a:rPr lang="en-US" sz="2400" baseline="-25000" dirty="0" smtClean="0">
                <a:effectLst/>
              </a:rPr>
              <a:t>12</a:t>
            </a:r>
            <a:r>
              <a:rPr lang="en-US" sz="2400" dirty="0" smtClean="0">
                <a:effectLst/>
              </a:rPr>
              <a:t>O</a:t>
            </a:r>
            <a:r>
              <a:rPr lang="en-US" sz="2400" baseline="-25000" dirty="0" smtClean="0">
                <a:effectLst/>
              </a:rPr>
              <a:t>6</a:t>
            </a:r>
            <a:r>
              <a:rPr lang="en-US" sz="2400" dirty="0" smtClean="0">
                <a:effectLst/>
              </a:rPr>
              <a:t> is the formula for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Glucose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Proteins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Lipids</a:t>
            </a:r>
          </a:p>
          <a:p>
            <a:pPr marL="514350" lvl="0" indent="-514350">
              <a:buClrTx/>
              <a:buFont typeface="+mj-lt"/>
              <a:buAutoNum type="alphaLcPeriod"/>
            </a:pPr>
            <a:endParaRPr lang="en-US" sz="2400" dirty="0" smtClean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r>
              <a:rPr lang="en-US" sz="2400" dirty="0" smtClean="0">
                <a:effectLst/>
              </a:rPr>
              <a:t>This </a:t>
            </a:r>
            <a:r>
              <a:rPr lang="en-US" sz="2400" dirty="0">
                <a:effectLst/>
              </a:rPr>
              <a:t>is the reaction that is involved in building polymers </a:t>
            </a:r>
            <a:r>
              <a:rPr lang="en-US" sz="2400" dirty="0" smtClean="0">
                <a:effectLst/>
              </a:rPr>
              <a:t>(water is removed from the reaction)</a:t>
            </a:r>
            <a:endParaRPr lang="en-US" sz="2400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hydrolysis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protein reaction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err="1">
                <a:effectLst/>
              </a:rPr>
              <a:t>Glycosynthesis</a:t>
            </a:r>
            <a:endParaRPr lang="en-US" dirty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>
                <a:effectLst/>
              </a:rPr>
              <a:t>condensation reaction</a:t>
            </a:r>
          </a:p>
          <a:p>
            <a:pPr marL="0" lvl="0" indent="0">
              <a:buClrTx/>
              <a:buNone/>
            </a:pPr>
            <a:endParaRPr lang="en-US" sz="2300" dirty="0">
              <a:effectLst/>
            </a:endParaRPr>
          </a:p>
          <a:p>
            <a:pPr marL="514350" lvl="0" indent="-514350">
              <a:buClrTx/>
              <a:buFont typeface="+mj-lt"/>
              <a:buAutoNum type="alphaLcPeriod"/>
            </a:pPr>
            <a:endParaRPr lang="en-US" sz="2300" dirty="0">
              <a:effectLst/>
            </a:endParaRPr>
          </a:p>
          <a:p>
            <a:endParaRPr lang="en-US" sz="2300" dirty="0"/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497821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43"/>
            <a:ext cx="8385175" cy="669925"/>
          </a:xfrm>
        </p:spPr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765675" cy="59436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Body’s energy storage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Nucleic acids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Carbohydrates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  <a:p>
            <a:pPr marL="400050" lvl="1" indent="0">
              <a:buClrTx/>
              <a:buNone/>
            </a:pPr>
            <a:endParaRPr lang="en-US" dirty="0" smtClean="0"/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 reaction that breaks down polymers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Condensation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Hydrolysis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 synthesis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609600"/>
            <a:ext cx="4648200" cy="6248400"/>
          </a:xfrm>
        </p:spPr>
        <p:txBody>
          <a:bodyPr/>
          <a:lstStyle/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These form cell membranes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Phospholipids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Proteins</a:t>
            </a:r>
            <a:endParaRPr lang="en-US" dirty="0"/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/>
              <a:t>Amino acids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dirty="0" smtClean="0"/>
              <a:t>T/F – Fats have more energy than carbs.</a:t>
            </a:r>
          </a:p>
          <a:p>
            <a:pPr marL="514350" indent="-514350">
              <a:buClrTx/>
              <a:buFont typeface="+mj-lt"/>
              <a:buAutoNum type="alphaLcPeriod"/>
            </a:pPr>
            <a:r>
              <a:rPr lang="en-US" sz="2400" dirty="0">
                <a:effectLst/>
              </a:rPr>
              <a:t>Same chemical formula, but different structure = </a:t>
            </a:r>
            <a:r>
              <a:rPr lang="en-US" sz="2400" dirty="0" smtClean="0">
                <a:effectLst/>
              </a:rPr>
              <a:t>?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Lipids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Carbs </a:t>
            </a: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err="1" smtClean="0">
                <a:effectLst/>
              </a:rPr>
              <a:t>Monosaccharides</a:t>
            </a:r>
            <a:endParaRPr lang="en-US" dirty="0" smtClean="0">
              <a:effectLst/>
            </a:endParaRPr>
          </a:p>
          <a:p>
            <a:pPr marL="914400" lvl="1" indent="-514350">
              <a:buClrTx/>
              <a:buFont typeface="+mj-lt"/>
              <a:buAutoNum type="alphaLcPeriod"/>
            </a:pPr>
            <a:r>
              <a:rPr lang="en-US" dirty="0" smtClean="0">
                <a:effectLst/>
              </a:rPr>
              <a:t>Isomers</a:t>
            </a:r>
          </a:p>
          <a:p>
            <a:pPr marL="914400" lvl="1" indent="-514350">
              <a:buClrTx/>
              <a:buFont typeface="+mj-lt"/>
              <a:buAutoNum type="alphaLcPeriod"/>
            </a:pPr>
            <a:endParaRPr lang="en-US" dirty="0">
              <a:effectLst/>
            </a:endParaRPr>
          </a:p>
          <a:p>
            <a:pPr marL="514350" indent="-514350">
              <a:buClrTx/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943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28058</TotalTime>
  <Words>3733</Words>
  <Application>Microsoft Macintosh PowerPoint</Application>
  <PresentationFormat>On-screen Show (4:3)</PresentationFormat>
  <Paragraphs>863</Paragraphs>
  <Slides>147</Slides>
  <Notes>44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147</vt:i4>
      </vt:variant>
    </vt:vector>
  </HeadingPairs>
  <TitlesOfParts>
    <vt:vector size="148" baseType="lpstr">
      <vt:lpstr>Glass Layers</vt:lpstr>
      <vt:lpstr>PowerPoint Presentation</vt:lpstr>
      <vt:lpstr>10/28 1st and 9th </vt:lpstr>
      <vt:lpstr>10/29 1st and 9th</vt:lpstr>
      <vt:lpstr>PowerPoint Presentation</vt:lpstr>
      <vt:lpstr>1.  What is a monomer?</vt:lpstr>
      <vt:lpstr>2.  What is a carbohydrate?</vt:lpstr>
      <vt:lpstr>3.  We could expect an organic compound to always have…</vt:lpstr>
      <vt:lpstr>4.  Lipids are…</vt:lpstr>
      <vt:lpstr>5.  Proteins…</vt:lpstr>
      <vt:lpstr>6.  What is a nucleic acid used for?</vt:lpstr>
      <vt:lpstr>Section 2.3 Carbon Compounds!</vt:lpstr>
      <vt:lpstr>10/30 1st and 9th</vt:lpstr>
      <vt:lpstr>Organic Compounds</vt:lpstr>
      <vt:lpstr>10/30 1st and 9th</vt:lpstr>
      <vt:lpstr>Organic Compounds</vt:lpstr>
      <vt:lpstr>PowerPoint Presentation</vt:lpstr>
      <vt:lpstr>Hydrocarbon</vt:lpstr>
      <vt:lpstr>PowerPoint Presentation</vt:lpstr>
      <vt:lpstr>Building Carbon Compounds</vt:lpstr>
      <vt:lpstr>10/17 3rd</vt:lpstr>
      <vt:lpstr>10/31 1st and 9th </vt:lpstr>
      <vt:lpstr>Building Carbon Compounds</vt:lpstr>
      <vt:lpstr>Building Organic Molecules</vt:lpstr>
      <vt:lpstr>10/18 </vt:lpstr>
      <vt:lpstr>Building Monomers</vt:lpstr>
      <vt:lpstr>Building a disaccharide </vt:lpstr>
      <vt:lpstr>10/22</vt:lpstr>
      <vt:lpstr>10/18 – 6th No ATB</vt:lpstr>
      <vt:lpstr>11/1 1st and 9th </vt:lpstr>
      <vt:lpstr>11-4 1st and 9th </vt:lpstr>
      <vt:lpstr>Macromolecules</vt:lpstr>
      <vt:lpstr>PowerPoint Presentation</vt:lpstr>
      <vt:lpstr>Review</vt:lpstr>
      <vt:lpstr>PowerPoint Presentation</vt:lpstr>
      <vt:lpstr>The 4 Macromolecules we’ll discuss…</vt:lpstr>
      <vt:lpstr>PowerPoint Presentation</vt:lpstr>
      <vt:lpstr>Carbohydrates</vt:lpstr>
      <vt:lpstr>Carbohydrate Function</vt:lpstr>
      <vt:lpstr>PowerPoint Presentation</vt:lpstr>
      <vt:lpstr>Cellulose – plant structure</vt:lpstr>
      <vt:lpstr>PowerPoint Presentation</vt:lpstr>
      <vt:lpstr>Carbohydrates</vt:lpstr>
      <vt:lpstr>Carbohydrates</vt:lpstr>
      <vt:lpstr>Carbohydrates</vt:lpstr>
      <vt:lpstr>Carbohydrates - Glycogen</vt:lpstr>
      <vt:lpstr>Carbohydrates</vt:lpstr>
      <vt:lpstr>10/23 3rd and 8th</vt:lpstr>
      <vt:lpstr>11/5 1st and 9th </vt:lpstr>
      <vt:lpstr>11/6 1st and 9th </vt:lpstr>
      <vt:lpstr>Condensation and Hydrolysis Reactions</vt:lpstr>
      <vt:lpstr>How do polymers bond?</vt:lpstr>
      <vt:lpstr>Condensation Reaction</vt:lpstr>
      <vt:lpstr>Condensation Reaction</vt:lpstr>
      <vt:lpstr>Condensation Reaction</vt:lpstr>
      <vt:lpstr>How do they break down?</vt:lpstr>
      <vt:lpstr>Hydrolysis Reaction Example</vt:lpstr>
      <vt:lpstr>Hydrolysis Reaction</vt:lpstr>
      <vt:lpstr>PowerPoint Presentation</vt:lpstr>
      <vt:lpstr>Carbs – Condensation vs. Hydrolysis</vt:lpstr>
      <vt:lpstr>Reaction Review</vt:lpstr>
      <vt:lpstr>PowerPoint Presentation</vt:lpstr>
      <vt:lpstr>10/24 3rd and 8th</vt:lpstr>
      <vt:lpstr>11/7 1st and 9th </vt:lpstr>
      <vt:lpstr>PowerPoint Presentation</vt:lpstr>
      <vt:lpstr>Lipids</vt:lpstr>
      <vt:lpstr>PowerPoint Presentation</vt:lpstr>
      <vt:lpstr>Lipid Structure</vt:lpstr>
      <vt:lpstr>Triglyceride Formation</vt:lpstr>
      <vt:lpstr>PowerPoint Presentation</vt:lpstr>
      <vt:lpstr>Review</vt:lpstr>
      <vt:lpstr>10/28</vt:lpstr>
      <vt:lpstr>10/29 </vt:lpstr>
      <vt:lpstr>11/7 1st and 9th </vt:lpstr>
      <vt:lpstr>PhosphoLIPIDS</vt:lpstr>
      <vt:lpstr>Lipids</vt:lpstr>
      <vt:lpstr>11/8 1st and 9th </vt:lpstr>
      <vt:lpstr>Lipids - Saturated vs. unsaturated fatty acids</vt:lpstr>
      <vt:lpstr>Lipids - Saturated vs. unsaturated fatty acids</vt:lpstr>
      <vt:lpstr>Put it into words…</vt:lpstr>
      <vt:lpstr>PowerPoint Presentation</vt:lpstr>
      <vt:lpstr>Lipids</vt:lpstr>
      <vt:lpstr>PowerPoint Presentation</vt:lpstr>
      <vt:lpstr>Lipids</vt:lpstr>
      <vt:lpstr>Lipids</vt:lpstr>
      <vt:lpstr>Lipids</vt:lpstr>
      <vt:lpstr>PowerPoint Presentation</vt:lpstr>
      <vt:lpstr>Nucleic Acid</vt:lpstr>
      <vt:lpstr>Nucleic Acid</vt:lpstr>
      <vt:lpstr>Nucleotide</vt:lpstr>
      <vt:lpstr>A special process involving proteins</vt:lpstr>
      <vt:lpstr>LAB</vt:lpstr>
      <vt:lpstr>11/11 1st and 9th </vt:lpstr>
      <vt:lpstr>Review: </vt:lpstr>
      <vt:lpstr>Vocab List (start new one)</vt:lpstr>
      <vt:lpstr>Vocab list (continued)</vt:lpstr>
      <vt:lpstr>PowerPoint Presentation</vt:lpstr>
      <vt:lpstr>Quick Refresher</vt:lpstr>
      <vt:lpstr>Review Questions:</vt:lpstr>
      <vt:lpstr>Review Questions</vt:lpstr>
      <vt:lpstr>Review Questions</vt:lpstr>
      <vt:lpstr>What is occurring below?</vt:lpstr>
      <vt:lpstr>11/12 1st and 9th </vt:lpstr>
      <vt:lpstr>11/13 1st and 9th </vt:lpstr>
      <vt:lpstr>PowerPoint Presentation</vt:lpstr>
      <vt:lpstr>Proteins</vt:lpstr>
      <vt:lpstr>Proteins</vt:lpstr>
      <vt:lpstr>PowerPoint Presentation</vt:lpstr>
      <vt:lpstr>Proteins</vt:lpstr>
      <vt:lpstr>Proteins</vt:lpstr>
      <vt:lpstr>Joining Amino Acids</vt:lpstr>
      <vt:lpstr>Amino Acids</vt:lpstr>
      <vt:lpstr>Forming Proteins</vt:lpstr>
      <vt:lpstr>PowerPoint Presentation</vt:lpstr>
      <vt:lpstr>PowerPoint Presentation</vt:lpstr>
      <vt:lpstr>10/30 3rd</vt:lpstr>
      <vt:lpstr>10/30 </vt:lpstr>
      <vt:lpstr>PowerPoint Presentation</vt:lpstr>
      <vt:lpstr>Proteins - Enzymes</vt:lpstr>
      <vt:lpstr>Enzyme Example - Salivary amylase</vt:lpstr>
      <vt:lpstr>Proteins - Enzymes</vt:lpstr>
      <vt:lpstr>PowerPoint Presentation</vt:lpstr>
      <vt:lpstr>Assignment – End of section 2.3</vt:lpstr>
      <vt:lpstr>Review Questions:</vt:lpstr>
      <vt:lpstr>Review Questions</vt:lpstr>
      <vt:lpstr>What is occurring below?</vt:lpstr>
      <vt:lpstr>PowerPoint Presentation</vt:lpstr>
      <vt:lpstr>10/31</vt:lpstr>
      <vt:lpstr>REVIEW:  write answers somewhere…</vt:lpstr>
      <vt:lpstr>PowerPoint Presentation</vt:lpstr>
      <vt:lpstr>PowerPoint Presentation</vt:lpstr>
      <vt:lpstr>11/1 TEST</vt:lpstr>
      <vt:lpstr>11/4 3rd</vt:lpstr>
      <vt:lpstr>PowerPoint Presentation</vt:lpstr>
      <vt:lpstr>TEST IMAGES</vt:lpstr>
      <vt:lpstr>PowerPoint Presentation</vt:lpstr>
      <vt:lpstr>We create synthetic polymers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10-14 ATB</vt:lpstr>
      <vt:lpstr>Lipid Structure</vt:lpstr>
      <vt:lpstr>Polar vs Nonpolar side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HakimWorks</dc:creator>
  <cp:lastModifiedBy>dhakim</cp:lastModifiedBy>
  <cp:revision>331</cp:revision>
  <dcterms:created xsi:type="dcterms:W3CDTF">2009-10-03T18:28:39Z</dcterms:created>
  <dcterms:modified xsi:type="dcterms:W3CDTF">2013-11-13T12:00:01Z</dcterms:modified>
</cp:coreProperties>
</file>